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D0EFBF3-DCC3-458B-A83D-BA2AE2E9EB20}">
  <a:tblStyle styleId="{ED0EFBF3-DCC3-458B-A83D-BA2AE2E9EB2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2FA91B9-00DD-4C4D-AEA1-8E454D12F0F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667FA50-D8E7-4FD4-B7E6-E57422C5F8F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slide" Target="slides/slide90.xml"/><Relationship Id="rId50" Type="http://schemas.openxmlformats.org/officeDocument/2006/relationships/slide" Target="slides/slide45.xml"/><Relationship Id="rId94" Type="http://schemas.openxmlformats.org/officeDocument/2006/relationships/slide" Target="slides/slide8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en.wikipedia.org/wiki/Electricity_sector_in_India" TargetMode="External"/><Relationship Id="rId3" Type="http://schemas.openxmlformats.org/officeDocument/2006/relationships/hyperlink" Target="http://en.wikipedia.org/wiki/Electricity_sector_in_India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2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02466678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5e0246667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0246667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024666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0246667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024666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e0246667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e024666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e02466678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e0246667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e02466678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e024666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3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3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3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4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4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4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4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4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5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5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5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5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5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6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India’s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installed electricity generation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~260 GW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India’s daily electrical units generated (5614 GWh/day.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6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6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6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6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7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7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5:notes"/>
          <p:cNvSpPr/>
          <p:nvPr>
            <p:ph idx="2" type="sldImg"/>
          </p:nvPr>
        </p:nvSpPr>
        <p:spPr>
          <a:xfrm>
            <a:off x="1071773" y="653142"/>
            <a:ext cx="4286531" cy="326571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75:notes"/>
          <p:cNvSpPr txBox="1"/>
          <p:nvPr>
            <p:ph idx="1" type="body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87075" lIns="85700" spcFirstLastPara="1" rIns="85700" wrap="square" tIns="87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7:notes"/>
          <p:cNvSpPr/>
          <p:nvPr>
            <p:ph idx="2" type="sldImg"/>
          </p:nvPr>
        </p:nvSpPr>
        <p:spPr>
          <a:xfrm>
            <a:off x="1071773" y="653142"/>
            <a:ext cx="4286531" cy="326571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77:notes"/>
          <p:cNvSpPr txBox="1"/>
          <p:nvPr>
            <p:ph idx="1" type="body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87075" lIns="85700" spcFirstLastPara="1" rIns="85700" wrap="square" tIns="87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7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8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8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8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8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8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9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9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9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9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0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0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4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10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0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0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0:notes"/>
          <p:cNvSpPr txBox="1"/>
          <p:nvPr>
            <p:ph idx="12" type="sldNum"/>
          </p:nvPr>
        </p:nvSpPr>
        <p:spPr>
          <a:xfrm>
            <a:off x="3885902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0600" spcFirstLastPara="1" rIns="90600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71" name="Google Shape;471;p110:notes"/>
          <p:cNvSpPr/>
          <p:nvPr>
            <p:ph idx="2" type="sldImg"/>
          </p:nvPr>
        </p:nvSpPr>
        <p:spPr>
          <a:xfrm>
            <a:off x="1178718" y="686404"/>
            <a:ext cx="450056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p110:notes"/>
          <p:cNvSpPr txBox="1"/>
          <p:nvPr>
            <p:ph idx="1" type="body"/>
          </p:nvPr>
        </p:nvSpPr>
        <p:spPr>
          <a:xfrm>
            <a:off x="913804" y="4343702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0600" spcFirstLastPara="1" rIns="90600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2:notes"/>
          <p:cNvSpPr txBox="1"/>
          <p:nvPr>
            <p:ph idx="12" type="sldNum"/>
          </p:nvPr>
        </p:nvSpPr>
        <p:spPr>
          <a:xfrm>
            <a:off x="3885902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0600" spcFirstLastPara="1" rIns="90600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78" name="Google Shape;478;p112:notes"/>
          <p:cNvSpPr/>
          <p:nvPr>
            <p:ph idx="2" type="sldImg"/>
          </p:nvPr>
        </p:nvSpPr>
        <p:spPr>
          <a:xfrm>
            <a:off x="1178718" y="686404"/>
            <a:ext cx="450056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p112:notes"/>
          <p:cNvSpPr txBox="1"/>
          <p:nvPr>
            <p:ph idx="1" type="body"/>
          </p:nvPr>
        </p:nvSpPr>
        <p:spPr>
          <a:xfrm>
            <a:off x="913804" y="4343702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0600" spcFirstLastPara="1" rIns="90600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1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6:notes"/>
          <p:cNvSpPr/>
          <p:nvPr>
            <p:ph idx="2" type="sldImg"/>
          </p:nvPr>
        </p:nvSpPr>
        <p:spPr>
          <a:xfrm>
            <a:off x="1178718" y="686404"/>
            <a:ext cx="450056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3" name="Google Shape;493;p116:notes"/>
          <p:cNvSpPr txBox="1"/>
          <p:nvPr>
            <p:ph idx="1" type="body"/>
          </p:nvPr>
        </p:nvSpPr>
        <p:spPr>
          <a:xfrm>
            <a:off x="913804" y="4343702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0600" spcFirstLastPara="1" rIns="90600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16:notes"/>
          <p:cNvSpPr txBox="1"/>
          <p:nvPr>
            <p:ph idx="12" type="sldNum"/>
          </p:nvPr>
        </p:nvSpPr>
        <p:spPr>
          <a:xfrm>
            <a:off x="3885902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0600" spcFirstLastPara="1" rIns="90600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8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1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ea4a904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ea4a904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1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12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c9736c759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1c9736c759_2_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c9736c759_2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c9736c75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c9736c759_2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c9736c75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27:notes"/>
          <p:cNvSpPr/>
          <p:nvPr>
            <p:ph idx="2" type="sldImg"/>
          </p:nvPr>
        </p:nvSpPr>
        <p:spPr>
          <a:xfrm>
            <a:off x="1036638" y="652463"/>
            <a:ext cx="4356100" cy="3267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127:notes"/>
          <p:cNvSpPr txBox="1"/>
          <p:nvPr>
            <p:ph idx="1" type="body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87075" lIns="85700" spcFirstLastPara="1" rIns="85700" wrap="square" tIns="87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2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12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1:notes"/>
          <p:cNvSpPr/>
          <p:nvPr>
            <p:ph idx="2" type="sldImg"/>
          </p:nvPr>
        </p:nvSpPr>
        <p:spPr>
          <a:xfrm>
            <a:off x="1036638" y="652463"/>
            <a:ext cx="4356100" cy="3267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131:notes"/>
          <p:cNvSpPr txBox="1"/>
          <p:nvPr>
            <p:ph idx="1" type="body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87075" lIns="85700" spcFirstLastPara="1" rIns="85700" wrap="square" tIns="87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33:notes"/>
          <p:cNvSpPr/>
          <p:nvPr>
            <p:ph idx="2" type="sldImg"/>
          </p:nvPr>
        </p:nvSpPr>
        <p:spPr>
          <a:xfrm>
            <a:off x="1071773" y="653142"/>
            <a:ext cx="4286531" cy="326571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133:notes"/>
          <p:cNvSpPr txBox="1"/>
          <p:nvPr>
            <p:ph idx="1" type="body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87075" lIns="85700" spcFirstLastPara="1" rIns="85700" wrap="square" tIns="87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13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37:notes"/>
          <p:cNvSpPr/>
          <p:nvPr>
            <p:ph idx="2" type="sldImg"/>
          </p:nvPr>
        </p:nvSpPr>
        <p:spPr>
          <a:xfrm>
            <a:off x="1178718" y="686404"/>
            <a:ext cx="4500562" cy="342914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137:notes"/>
          <p:cNvSpPr txBox="1"/>
          <p:nvPr>
            <p:ph idx="1" type="body"/>
          </p:nvPr>
        </p:nvSpPr>
        <p:spPr>
          <a:xfrm>
            <a:off x="913804" y="4343702"/>
            <a:ext cx="5030437" cy="41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075" lIns="85700" spcFirstLastPara="1" rIns="85700" wrap="square" tIns="87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39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13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14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43:notes"/>
          <p:cNvSpPr/>
          <p:nvPr>
            <p:ph idx="2" type="sldImg"/>
          </p:nvPr>
        </p:nvSpPr>
        <p:spPr>
          <a:xfrm>
            <a:off x="1036638" y="652463"/>
            <a:ext cx="4356100" cy="3267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143:notes"/>
          <p:cNvSpPr txBox="1"/>
          <p:nvPr>
            <p:ph idx="1" type="body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87075" lIns="85700" spcFirstLastPara="1" rIns="85700" wrap="square" tIns="87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45:notes"/>
          <p:cNvSpPr/>
          <p:nvPr>
            <p:ph idx="2" type="sldImg"/>
          </p:nvPr>
        </p:nvSpPr>
        <p:spPr>
          <a:xfrm>
            <a:off x="1071773" y="653142"/>
            <a:ext cx="4286531" cy="326571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145:notes"/>
          <p:cNvSpPr txBox="1"/>
          <p:nvPr>
            <p:ph idx="1" type="body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87075" lIns="85700" spcFirstLastPara="1" rIns="85700" wrap="square" tIns="87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14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14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15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15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15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15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15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16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3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16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65:notes"/>
          <p:cNvSpPr txBox="1"/>
          <p:nvPr>
            <p:ph idx="12" type="sldNum"/>
          </p:nvPr>
        </p:nvSpPr>
        <p:spPr>
          <a:xfrm>
            <a:off x="3885902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0600" spcFirstLastPara="1" rIns="90600" wrap="square" tIns="460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25" name="Google Shape;725;p165:notes"/>
          <p:cNvSpPr/>
          <p:nvPr>
            <p:ph idx="2" type="sldImg"/>
          </p:nvPr>
        </p:nvSpPr>
        <p:spPr>
          <a:xfrm>
            <a:off x="1178718" y="686404"/>
            <a:ext cx="450056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26" name="Google Shape;726;p165:notes"/>
          <p:cNvSpPr txBox="1"/>
          <p:nvPr>
            <p:ph idx="1" type="body"/>
          </p:nvPr>
        </p:nvSpPr>
        <p:spPr>
          <a:xfrm>
            <a:off x="685800" y="4343401"/>
            <a:ext cx="5486399" cy="420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0600" spcFirstLastPara="1" rIns="90600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16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16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9018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-3833" y="16052"/>
            <a:ext cx="10925833" cy="6881034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4660" y="881"/>
            <a:ext cx="10500940" cy="6881034"/>
          </a:xfrm>
          <a:custGeom>
            <a:rect b="b" l="l" r="r" t="t"/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846666" y="-881"/>
            <a:ext cx="2167466" cy="6906895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flipH="1" rot="10800000">
            <a:off x="-524933" y="-4974"/>
            <a:ext cx="1403434" cy="6906895"/>
          </a:xfrm>
          <a:custGeom>
            <a:rect b="b" l="l" r="r" t="t"/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1082040" y="1656080"/>
            <a:ext cx="70509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082040" y="3230880"/>
            <a:ext cx="7035899" cy="9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flipH="1" rot="10800000">
            <a:off x="-348182" y="-4700"/>
            <a:ext cx="1723519" cy="6862700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0124D"/>
                </a:solidFill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 flipH="1" rot="10800000">
            <a:off x="-1118653" y="-4700"/>
            <a:ext cx="3100650" cy="6862700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 rot="10800000">
            <a:off x="8088846" y="-6969"/>
            <a:ext cx="1100667" cy="6864969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85800" y="1752600"/>
            <a:ext cx="7772400" cy="419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85800" y="64770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2590800" y="6434137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Times New Roman"/>
              <a:buNone/>
              <a:defRPr b="1" i="1" sz="16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-348182" y="-4700"/>
            <a:ext cx="1723519" cy="6862700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/>
          <p:nvPr/>
        </p:nvSpPr>
        <p:spPr>
          <a:xfrm flipH="1" rot="10800000">
            <a:off x="-1118653" y="-4700"/>
            <a:ext cx="3100650" cy="6862700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>
            <a:off x="8088846" y="-6969"/>
            <a:ext cx="1100667" cy="6864969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658990"/>
            <a:ext cx="4038599" cy="48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48200" y="1658990"/>
            <a:ext cx="4038599" cy="48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1">
  <p:cSld name="OBJECT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152400"/>
            <a:ext cx="82296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C73C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533400" y="6357769"/>
            <a:ext cx="2289047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2898648" y="6356350"/>
            <a:ext cx="35052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FF"/>
                </a:solidFill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 rot="10800000">
            <a:off x="-348182" y="-4700"/>
            <a:ext cx="1723519" cy="6862700"/>
          </a:xfrm>
          <a:custGeom>
            <a:rect b="b" l="l" r="r" t="t"/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/>
          <p:nvPr/>
        </p:nvSpPr>
        <p:spPr>
          <a:xfrm flipH="1" rot="10800000">
            <a:off x="-1118653" y="-4700"/>
            <a:ext cx="3100650" cy="6862700"/>
          </a:xfrm>
          <a:custGeom>
            <a:rect b="b" l="l" r="r" t="t"/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/>
          <p:nvPr/>
        </p:nvSpPr>
        <p:spPr>
          <a:xfrm rot="10800000">
            <a:off x="8088846" y="-6969"/>
            <a:ext cx="1100667" cy="6864969"/>
          </a:xfrm>
          <a:custGeom>
            <a:rect b="b" l="l" r="r" t="t"/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"/>
          <p:cNvGrpSpPr/>
          <p:nvPr/>
        </p:nvGrpSpPr>
        <p:grpSpPr>
          <a:xfrm>
            <a:off x="-6265" y="4933386"/>
            <a:ext cx="9150268" cy="3100650"/>
            <a:chOff x="-6265" y="4933386"/>
            <a:chExt cx="9150268" cy="3100650"/>
          </a:xfrm>
        </p:grpSpPr>
        <p:sp>
          <p:nvSpPr>
            <p:cNvPr id="53" name="Google Shape;53;p9"/>
            <p:cNvSpPr/>
            <p:nvPr/>
          </p:nvSpPr>
          <p:spPr>
            <a:xfrm>
              <a:off x="-7" y="5537200"/>
              <a:ext cx="9144008" cy="1574769"/>
            </a:xfrm>
            <a:custGeom>
              <a:rect b="b" l="l" r="r" t="t"/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9"/>
            <p:cNvSpPr/>
            <p:nvPr/>
          </p:nvSpPr>
          <p:spPr>
            <a:xfrm flipH="1" rot="5400000">
              <a:off x="3018543" y="1908578"/>
              <a:ext cx="3100650" cy="9150266"/>
            </a:xfrm>
            <a:custGeom>
              <a:rect b="b" l="l" r="r" t="t"/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-7" y="5740400"/>
              <a:ext cx="9144010" cy="1574769"/>
            </a:xfrm>
            <a:custGeom>
              <a:rect b="b" l="l" r="r" t="t"/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None/>
              <a:defRPr sz="2400"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b="1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27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b="0" i="0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unep.org/dams/WCD/" TargetMode="External"/><Relationship Id="rId4" Type="http://schemas.openxmlformats.org/officeDocument/2006/relationships/hyperlink" Target="http://www.unep.org/dams/WCD/report/WCD_DAMS%20report.pdf" TargetMode="External"/><Relationship Id="rId5" Type="http://schemas.openxmlformats.org/officeDocument/2006/relationships/hyperlink" Target="http://www.narmada.org/introduction.html" TargetMode="External"/><Relationship Id="rId6" Type="http://schemas.openxmlformats.org/officeDocument/2006/relationships/hyperlink" Target="http://www.internationalrivers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news.sciencemag.org/sciencenow/2009/08/10-01.html" TargetMode="External"/><Relationship Id="rId4" Type="http://schemas.openxmlformats.org/officeDocument/2006/relationships/hyperlink" Target="http://www.merinews.com/article/the-water-crisis-in-india/15782085.shtml&amp;cp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://environmentportal.in/files/file/India's%20groundwater%20crisis.pdf" TargetMode="External"/><Relationship Id="rId6" Type="http://schemas.openxmlformats.org/officeDocument/2006/relationships/hyperlink" Target="http://www.nature.com/nature/journal/v460/n7258/abs/nature08238.html" TargetMode="External"/><Relationship Id="rId7" Type="http://schemas.openxmlformats.org/officeDocument/2006/relationships/hyperlink" Target="http://www.cgwb.gov.in/" TargetMode="External"/><Relationship Id="rId8" Type="http://schemas.openxmlformats.org/officeDocument/2006/relationships/hyperlink" Target="http://www.cgwb.gov.in/documents/Dynamic-GW-Resources-2004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tradingeconomics.com/india/population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commons.wikimedia.org/wiki/User:Waldir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google.co.in/url?sa=t&amp;rct=j&amp;q=&amp;esrc=s&amp;source=web&amp;cd=1&amp;cad=rja&amp;ved=0CC8QFjAA&amp;url=http://www.moef.nic.in/downloads/home/home-SoE-Report-2009.pdf&amp;ei=kgmuUf3SNInIrQfX7YCQAg&amp;usg=AFQjCNGlTRlMFCyBn92c4amELnkpzFHIkQ&amp;sig2=gidgvOCUvhHa3u9p08glaA&amp;bvm=bv.47244034,d.bmk" TargetMode="External"/><Relationship Id="rId4" Type="http://schemas.openxmlformats.org/officeDocument/2006/relationships/hyperlink" Target="http://www.oilcrash.com/articles/populatn.htm" TargetMode="External"/><Relationship Id="rId5" Type="http://schemas.openxmlformats.org/officeDocument/2006/relationships/hyperlink" Target="http://en.wikipedia.org/wiki/Water_pollution_in_India" TargetMode="External"/><Relationship Id="rId6" Type="http://schemas.openxmlformats.org/officeDocument/2006/relationships/image" Target="../media/image9.jpg"/><Relationship Id="rId7" Type="http://schemas.openxmlformats.org/officeDocument/2006/relationships/image" Target="../media/image18.gif"/><Relationship Id="rId8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idfc.com/pdf/report/2011/Chp-19-Water-Pollution-in-India-An-Economic-Appraisal.pdf" TargetMode="External"/><Relationship Id="rId4" Type="http://schemas.openxmlformats.org/officeDocument/2006/relationships/hyperlink" Target="http://www.cpcb.nic.in/newitems/12.pdf" TargetMode="External"/><Relationship Id="rId5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hppcb.gov.in/eiasorang/spec.pdf" TargetMode="External"/><Relationship Id="rId4" Type="http://schemas.openxmlformats.org/officeDocument/2006/relationships/hyperlink" Target="http://www.who.int/water_sanitation_health/dwq/guidelines/en/" TargetMode="External"/><Relationship Id="rId5" Type="http://schemas.openxmlformats.org/officeDocument/2006/relationships/hyperlink" Target="http://www.who.int/water_sanitation_health/dwq/guidelines/en/" TargetMode="External"/><Relationship Id="rId6" Type="http://schemas.openxmlformats.org/officeDocument/2006/relationships/hyperlink" Target="http://www.who.int/water_sanitation_health/bathing/en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al-do-HGuIk" TargetMode="External"/><Relationship Id="rId4" Type="http://schemas.openxmlformats.org/officeDocument/2006/relationships/hyperlink" Target="https://www.youtube.com/watch?v=al-do-HGuIk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en.wikipedia.org/wiki/Water_supply_and_sanitation_in_India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hyperlink" Target="http://www.ncsafewater.org/Pics/Training/AnnualConference/AC10TechnicalPapers/AC10_Wastewater/WW_T.AM_10.30_Menendez.pdf" TargetMode="External"/><Relationship Id="rId5" Type="http://schemas.openxmlformats.org/officeDocument/2006/relationships/hyperlink" Target="http://www.cpcb.nic.in/newitems/12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hyperlink" Target="http://www.moef.nic.in/sites/default/files/desert_atlas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hppcb.gov.in/eiasorang/spec.pdf" TargetMode="External"/><Relationship Id="rId4" Type="http://schemas.openxmlformats.org/officeDocument/2006/relationships/hyperlink" Target="http://www.who.int/water_sanitation_health/dwq/guidelines/en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hyperlink" Target="https://c1.staticflickr.com/9/8210/8264025043_58e1fbef57_h.jpg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www.lifewater.org/resources/tech_library/Rws5%20Water%20Storage.pdf" TargetMode="External"/><Relationship Id="rId4" Type="http://schemas.openxmlformats.org/officeDocument/2006/relationships/hyperlink" Target="http://www.jalvardhini.org/faq.php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cwc.nic.in/main/downloads/Water_Data_Complete_Book_2005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en.wikipedia.org/wiki/Terminal_velocity" TargetMode="External"/><Relationship Id="rId4" Type="http://schemas.openxmlformats.org/officeDocument/2006/relationships/hyperlink" Target="http://usatoday30.usatoday.com/news/science/wonderquest/2001-12-19-rain-drops.htm" TargetMode="External"/><Relationship Id="rId10" Type="http://schemas.openxmlformats.org/officeDocument/2006/relationships/image" Target="../media/image20.jpg"/><Relationship Id="rId9" Type="http://schemas.openxmlformats.org/officeDocument/2006/relationships/image" Target="../media/image21.jpg"/><Relationship Id="rId5" Type="http://schemas.openxmlformats.org/officeDocument/2006/relationships/hyperlink" Target="http://en.wikipedia.org/wiki/Erosion" TargetMode="External"/><Relationship Id="rId6" Type="http://schemas.openxmlformats.org/officeDocument/2006/relationships/hyperlink" Target="http://pixabay.com/en/downpour-rainstorm-rain-shiver-wet-8823/" TargetMode="External"/><Relationship Id="rId7" Type="http://schemas.openxmlformats.org/officeDocument/2006/relationships/hyperlink" Target="http://www.ars.usda.gov/News/docs.htm?docid=18073" TargetMode="External"/><Relationship Id="rId8" Type="http://schemas.openxmlformats.org/officeDocument/2006/relationships/hyperlink" Target="http://en.wikipedia.org/wiki/Erosion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youtube.com/watch?v=JSEVhfNnr5M" TargetMode="External"/><Relationship Id="rId4" Type="http://schemas.openxmlformats.org/officeDocument/2006/relationships/hyperlink" Target="http://wotr.org/" TargetMode="External"/><Relationship Id="rId5" Type="http://schemas.openxmlformats.org/officeDocument/2006/relationships/hyperlink" Target="https://www.youtube.com/watch?v=Nk58syLzMF8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india-wris.nrsc.gov.in/wrpinfo/?title=India's_Water_Wealth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2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youtube.com/watch?v=0GrUvNHYO_k" TargetMode="External"/><Relationship Id="rId4" Type="http://schemas.openxmlformats.org/officeDocument/2006/relationships/hyperlink" Target="https://www.youtube.com/watch?v=vZh348hN_nI" TargetMode="External"/><Relationship Id="rId5" Type="http://schemas.openxmlformats.org/officeDocument/2006/relationships/hyperlink" Target="http://www.ceecec.net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nrega.nic.in/Netnrega/Data/SPS_Watershed_Works_Manual_Eng.pdf" TargetMode="External"/><Relationship Id="rId4" Type="http://schemas.openxmlformats.org/officeDocument/2006/relationships/hyperlink" Target="http://nrega.nic.in/Netnrega/Data/SPS_Watershed_Works_Manual_Eng.pdf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wrmin.nic.in/writereaddata/Guidelines_for_improving_water_use_efficiency.pdf" TargetMode="External"/><Relationship Id="rId4" Type="http://schemas.openxmlformats.org/officeDocument/2006/relationships/hyperlink" Target="http://wrmin.nic.in/writereaddata/Guidelines_for_improving_water_use_efficiency.pdf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youtube.com/watch?v=s_JLmxhnpNY" TargetMode="External"/><Relationship Id="rId4" Type="http://schemas.openxmlformats.org/officeDocument/2006/relationships/hyperlink" Target="http://www.youtube.com/watch?v=-5ZgzwoQ-ao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www.icrisat.org/impacts/impact-stories/Icrisat-impacts-49.htm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www.indiawaterportal.org/sites/indiawaterportal.org/files/Water_management_in_industry_Lessons_from_the_CII_Awards_for_Excellence_LSGanapati_CII_IUC_2011.pdf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www.youtube.com/watch?v=dKWVtZ81mY0" TargetMode="External"/><Relationship Id="rId4" Type="http://schemas.openxmlformats.org/officeDocument/2006/relationships/hyperlink" Target="http://unstats.un.org/unsd/environment/envpdf/pap_wasess3b6india.pdf;" TargetMode="External"/><Relationship Id="rId5" Type="http://schemas.openxmlformats.org/officeDocument/2006/relationships/hyperlink" Target="http://www.cee1.org/ind/mot-sys/ww/pge1.pdf" TargetMode="External"/><Relationship Id="rId6" Type="http://schemas.openxmlformats.org/officeDocument/2006/relationships/hyperlink" Target="http://dx.doi.org/10.1016/j.chemosphere.2007.11.048" TargetMode="External"/><Relationship Id="rId7" Type="http://schemas.openxmlformats.org/officeDocument/2006/relationships/hyperlink" Target="http://www.cseindia.org/userfiles/Rajesh%20B.%20Biniwale_NEERI%20Phytorid.pdf" TargetMode="External"/><Relationship Id="rId8" Type="http://schemas.openxmlformats.org/officeDocument/2006/relationships/hyperlink" Target="http://www.borda-sea.org/basic-needs-services/dewats-decentralized-wastewater-treatment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5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www.indiangreenservice.com/resources.html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9" Type="http://schemas.openxmlformats.org/officeDocument/2006/relationships/image" Target="../media/image29.jpg"/><Relationship Id="rId5" Type="http://schemas.openxmlformats.org/officeDocument/2006/relationships/image" Target="../media/image33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9.jpg"/><Relationship Id="rId4" Type="http://schemas.openxmlformats.org/officeDocument/2006/relationships/image" Target="../media/image32.jpg"/><Relationship Id="rId5" Type="http://schemas.openxmlformats.org/officeDocument/2006/relationships/image" Target="../media/image34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www.google.co.in/url?sa=t&amp;rct=j&amp;q=&amp;esrc=s&amp;source=video&amp;cd=1&amp;cad=rja&amp;uact=8&amp;ved=0CCQQtwIwAA&amp;url=http://www.youtube.com/watch?v=3WydSS3x8No&amp;ei=ORFXVMixNtCouQS-loHQAQ&amp;usg=AFQjCNGdaNf7uOry2STIarkya77et72JsA&amp;sig2=U3EwKxW4shGRUJtHrviIvA&amp;bvm=bv.78677474,d.c2E" TargetMode="External"/><Relationship Id="rId4" Type="http://schemas.openxmlformats.org/officeDocument/2006/relationships/hyperlink" Target="http://www.sswm.info/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internationalrivers.org/resources/the-world-commission-on-dams-framework-a-brief-introduction-2654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www.youtube.com/watch?v=Nk58syLzMF8" TargetMode="External"/><Relationship Id="rId4" Type="http://schemas.openxmlformats.org/officeDocument/2006/relationships/hyperlink" Target="https://www.youtube.com/watch?v=uI78xoEkm0c" TargetMode="External"/><Relationship Id="rId5" Type="http://schemas.openxmlformats.org/officeDocument/2006/relationships/hyperlink" Target="https://www.youtube.com/playlist?list=PLNsppmbLKJ8KvS7zkl3Y4NLj89Ea_YxYW" TargetMode="External"/><Relationship Id="rId6" Type="http://schemas.openxmlformats.org/officeDocument/2006/relationships/hyperlink" Target="https://www.youtube.com/watch?v=Nk58syLzMF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1082040" y="1656080"/>
            <a:ext cx="70509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Water Resource Management</a:t>
            </a:r>
            <a:endParaRPr/>
          </a:p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b="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World Commission on Dams - Dams and Development Project</a:t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b="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Report of the World Commission on Dams – UNEP</a:t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b="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A Brief Introduction To The Narmada Issue</a:t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b="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http://www.internationalrivers.org/</a:t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Related Reading Material</a:t>
            </a:r>
            <a:endParaRPr b="1" i="0" sz="3200" u="none" cap="none" strike="noStrike">
              <a:solidFill>
                <a:srgbClr val="00387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4294967295" type="body"/>
          </p:nvPr>
        </p:nvSpPr>
        <p:spPr>
          <a:xfrm>
            <a:off x="0" y="1676400"/>
            <a:ext cx="9144000" cy="5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4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Why can’t we drill more borewells to increase water supply?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400" u="none" cap="none" strike="noStrik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4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Groundwater Depletion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208775" y="678500"/>
            <a:ext cx="5466899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Groundwater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Feeds 50-75% of agriculture land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600 mi. overly depend on it. </a:t>
            </a:r>
            <a:r>
              <a:rPr b="0" i="0" lang="en" sz="23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[ref]</a:t>
            </a:r>
            <a:endParaRPr sz="23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&gt;90% of it is used for agriculture </a:t>
            </a:r>
            <a:r>
              <a:rPr b="0" i="0" lang="en" sz="24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[ref]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60% will be critically degraded in 20 yrs.</a:t>
            </a:r>
            <a:r>
              <a:rPr b="0" i="0" lang="en" sz="11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[ref]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Alarming depletion of groundwater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Mean rates: 4 cm/yr (17km</a:t>
            </a:r>
            <a:r>
              <a:rPr b="0" baseline="3000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/yr)</a:t>
            </a:r>
            <a:r>
              <a:rPr b="0" i="0" lang="en" sz="24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[ref]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Much higher rates locally.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4800600" y="5486400"/>
            <a:ext cx="43434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Groundwater Board: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http://www.cgwb.gov.in/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http://www.cgwb.gov.in/documents/Dynamic-GW-Resources-2004.pdf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57800" y="685800"/>
            <a:ext cx="3886200" cy="4701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idx="4294967295" type="body"/>
          </p:nvPr>
        </p:nvSpPr>
        <p:spPr>
          <a:xfrm>
            <a:off x="0" y="1676400"/>
            <a:ext cx="9144000" cy="5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4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Why not in</a:t>
            </a:r>
            <a:r>
              <a:rPr lang="en" sz="2400">
                <a:solidFill>
                  <a:srgbClr val="5B0F00"/>
                </a:solidFill>
              </a:rPr>
              <a:t>terlink the major rivers so that the excess water in one river can be diverted to other rivers which have a shortage? </a:t>
            </a:r>
            <a:endParaRPr b="0" i="0" sz="24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2368650" y="302225"/>
            <a:ext cx="44169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Inter-linking of rivers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83025" y="1317350"/>
            <a:ext cx="8241300" cy="4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783F04"/>
                </a:solidFill>
              </a:rPr>
              <a:t>Claimed benefits of interlinking Indian rivers:</a:t>
            </a:r>
            <a:endParaRPr b="1" sz="2800">
              <a:solidFill>
                <a:srgbClr val="783F0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No more droughts in the south</a:t>
            </a:r>
            <a:endParaRPr sz="2800">
              <a:solidFill>
                <a:srgbClr val="1155CC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No more floods in Ganga and Brahmaputra</a:t>
            </a:r>
            <a:endParaRPr sz="2800">
              <a:solidFill>
                <a:srgbClr val="1155CC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More power – 30,000 MW of hydropower will be generated</a:t>
            </a:r>
            <a:endParaRPr sz="2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2368650" y="302225"/>
            <a:ext cx="44169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Inter-linking of rivers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483025" y="1241150"/>
            <a:ext cx="8241300" cy="4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Char char="●"/>
            </a:pPr>
            <a:r>
              <a:rPr lang="en" sz="2400">
                <a:solidFill>
                  <a:srgbClr val="1155CC"/>
                </a:solidFill>
              </a:rPr>
              <a:t>Budget Rs. 5600 to 10,000 billion</a:t>
            </a:r>
            <a:endParaRPr sz="24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55C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Char char="●"/>
            </a:pPr>
            <a:r>
              <a:rPr lang="en" sz="2400">
                <a:solidFill>
                  <a:srgbClr val="1155CC"/>
                </a:solidFill>
              </a:rPr>
              <a:t>Lowest estimate equals to 25 % of GDP, 2.5 times of our tax collection</a:t>
            </a:r>
            <a:endParaRPr sz="24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55C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Char char="●"/>
            </a:pPr>
            <a:r>
              <a:rPr lang="en" sz="2400">
                <a:solidFill>
                  <a:srgbClr val="1155CC"/>
                </a:solidFill>
              </a:rPr>
              <a:t>Funds to be raised from international sources</a:t>
            </a:r>
            <a:endParaRPr sz="24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55C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Char char="●"/>
            </a:pPr>
            <a:r>
              <a:rPr lang="en" sz="2400">
                <a:solidFill>
                  <a:srgbClr val="1155CC"/>
                </a:solidFill>
              </a:rPr>
              <a:t>Even if we succeed in raising funds annual interest alone would amount to Rs. 200-300 billion</a:t>
            </a:r>
            <a:endParaRPr sz="24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55C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Char char="●"/>
            </a:pPr>
            <a:r>
              <a:rPr lang="en" sz="2400">
                <a:solidFill>
                  <a:srgbClr val="1155CC"/>
                </a:solidFill>
              </a:rPr>
              <a:t>Water will have to priced high</a:t>
            </a:r>
            <a:endParaRPr sz="2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2368650" y="302225"/>
            <a:ext cx="44169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Inter-linking of rivers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83025" y="1088750"/>
            <a:ext cx="8241300" cy="50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800000"/>
                </a:solidFill>
              </a:rPr>
              <a:t>Issues</a:t>
            </a:r>
            <a:endParaRPr sz="3600">
              <a:solidFill>
                <a:srgbClr val="8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People’s and political willingness to share water</a:t>
            </a:r>
            <a:endParaRPr sz="28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155CC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Not yet clear whether rivers like Ganga, Brahmaputra, Mahanadi and Godavari are water surplus – as the sources of these rivers are drying up and rivers themselves choked with silt</a:t>
            </a:r>
            <a:endParaRPr sz="28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155CC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Ecological consequences of building over 200 reservoirs and network of canals cannot be assessed</a:t>
            </a:r>
            <a:endParaRPr sz="2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2368650" y="302225"/>
            <a:ext cx="44169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Inter-linking of rivers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483025" y="936350"/>
            <a:ext cx="2818200" cy="50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800000"/>
                </a:solidFill>
              </a:rPr>
              <a:t>Issues</a:t>
            </a:r>
            <a:endParaRPr sz="3000">
              <a:solidFill>
                <a:srgbClr val="8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Large quantity of electricity needed to pump enormous quantity of water over the elevated Deccan Plateau</a:t>
            </a:r>
            <a:endParaRPr sz="2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574" y="918125"/>
            <a:ext cx="5703125" cy="55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2368650" y="302225"/>
            <a:ext cx="44169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Inter-linking of rivers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483025" y="1088750"/>
            <a:ext cx="8241300" cy="50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00000"/>
                </a:solidFill>
              </a:rPr>
              <a:t>Issues</a:t>
            </a:r>
            <a:endParaRPr sz="3600">
              <a:solidFill>
                <a:srgbClr val="8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Submergence of habitats, forests and fertile land </a:t>
            </a:r>
            <a:endParaRPr sz="28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Destruction of wildlife and biodiversity</a:t>
            </a:r>
            <a:endParaRPr sz="28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Displacement of large populations of people</a:t>
            </a:r>
            <a:endParaRPr sz="28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idx="4294967295" type="body"/>
          </p:nvPr>
        </p:nvSpPr>
        <p:spPr>
          <a:xfrm>
            <a:off x="0" y="1954725"/>
            <a:ext cx="9144000" cy="4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400" u="none" cap="none" strike="noStrike">
                <a:solidFill>
                  <a:srgbClr val="66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water availability is reducing, why not reduce water use?</a:t>
            </a:r>
            <a:endParaRPr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 b="0" i="0" sz="2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Complications: Food Crisis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208775" y="678500"/>
            <a:ext cx="56817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&gt;</a:t>
            </a:r>
            <a:r>
              <a:rPr lang="en"/>
              <a:t>78</a:t>
            </a: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% water goes for agriculture.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Food for the growing population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Increased irrigation demands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&gt;50% food comes from irrigated land (35% of arable land).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Yields of rainfed arable land (65% of total arable) low due to lack of irrigation and land degradation.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229"/>
              <a:buFont typeface="Courier New"/>
              <a:buChar char="o"/>
            </a:pPr>
            <a:r>
              <a:rPr b="1" i="0" lang="en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Reducing water use directly conflicts with food production.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0575" y="924575"/>
            <a:ext cx="3276349" cy="207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idx="4294967295" type="body"/>
          </p:nvPr>
        </p:nvSpPr>
        <p:spPr>
          <a:xfrm>
            <a:off x="0" y="1875625"/>
            <a:ext cx="9144000" cy="49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4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But India is supposed to be the land of great rivers and lakes.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4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has become of them?</a:t>
            </a:r>
            <a:endParaRPr/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208775" y="4382825"/>
            <a:ext cx="8896800" cy="211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Population </a:t>
            </a:r>
            <a:r>
              <a:rPr b="0" baseline="3000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b="0" baseline="3000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ref</a:t>
            </a:r>
            <a:r>
              <a:rPr b="0" baseline="3000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1950: 359.0 mi.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2014: 1238.9 mi.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India has some of the highest population densities in the world. </a:t>
            </a:r>
            <a:endParaRPr/>
          </a:p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Population Growth</a:t>
            </a:r>
            <a:endParaRPr b="1" i="0" sz="3200" u="none" cap="none" strike="noStrike">
              <a:solidFill>
                <a:srgbClr val="00387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0675" y="678500"/>
            <a:ext cx="5657925" cy="37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1746875" y="4037425"/>
            <a:ext cx="5486399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Waldir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Source: http://en.wikipedia.org/wiki/Demographic_history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3053850" y="760825"/>
            <a:ext cx="33761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World Population</a:t>
            </a:r>
            <a:endParaRPr/>
          </a:p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Pollution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&gt;70% of India’s surface water resources are polluted by sewage and toxic chemicals [</a:t>
            </a:r>
            <a:r>
              <a:rPr b="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ref</a:t>
            </a: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Sewage treatment facilities in towns and cities: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Full facilities in only 8 cities</a:t>
            </a:r>
            <a:r>
              <a:rPr b="0" i="0" lang="en" sz="12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[ref]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Partial facilities in 209 (6.7%) out of 3,119.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Over 114 Indian cities dumping untreated sewage and partially cremated bodies directly into the Ganges. </a:t>
            </a:r>
            <a:r>
              <a:rPr b="0" i="0" lang="en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b="0" i="0" lang="en" sz="12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ref</a:t>
            </a:r>
            <a:r>
              <a:rPr b="0" i="0" lang="en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0874" y="3923025"/>
            <a:ext cx="2819249" cy="211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7275" y="3921850"/>
            <a:ext cx="3654799" cy="274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1900" y="3923025"/>
            <a:ext cx="1673675" cy="22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464725" y="6028075"/>
            <a:ext cx="2232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Tannery Waste Containing Chromium</a:t>
            </a:r>
            <a:r>
              <a:rPr b="0" baseline="30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Dumped in the Ganges</a:t>
            </a:r>
            <a:endParaRPr/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Sewage Treatment</a:t>
            </a:r>
            <a:endParaRPr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Installed sewage treatment capacity in India's Class I cities and Class II towns in 2008:</a:t>
            </a:r>
            <a:r>
              <a:rPr b="0" baseline="3000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baseline="3000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[ref] [ref]</a:t>
            </a:r>
            <a:endParaRPr b="0" baseline="30000" i="0" sz="2800" u="sng" cap="none" strike="noStrike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  <a:hlinkClick r:id="rId4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Only 31.3% (11787 MLD) of total sewage generated (38254 MLD).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i.e. 68.7% of sewage is discharged untreated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Treatment is virtually nonexistent in smaller towns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1075" y="4183925"/>
            <a:ext cx="5899475" cy="26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idx="4294967295" type="body"/>
          </p:nvPr>
        </p:nvSpPr>
        <p:spPr>
          <a:xfrm>
            <a:off x="0" y="722375"/>
            <a:ext cx="9144000" cy="6135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water is polluted, we must provide purified drinking water to all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Purifying heavily polluted water is expensive!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Contaminants can include, particulates, dissolved (ionic) impurities, biological contaminants, heavy metals and organic chemicals.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cheaper methods of drinking water treatment are often inadequate to remove all the above contaminants.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more comprehensive and sophisticated methods are expensive.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poorest in the country are hardest-hit by poor water quality.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r>
              <a:rPr b="0" i="0" lang="en" sz="2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DRINKING WATER SPECIFICATION: IS: 10500, 1992</a:t>
            </a:r>
            <a:endParaRPr b="1" i="0" sz="2000" u="sng" cap="none" strike="noStrike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  <a:hlinkClick r:id="rId4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r>
              <a:rPr b="1" i="0" lang="en" sz="2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WHO Guidelines for drinking-water quality</a:t>
            </a:r>
            <a:endParaRPr b="1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r>
              <a:rPr b="1" i="0" lang="en" sz="2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WHO Guidelines for Recreational, or bathing, waters</a:t>
            </a:r>
            <a:endParaRPr b="1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r>
              <a:t/>
            </a:r>
            <a:endParaRPr b="0" i="0" sz="2400" u="none" cap="none" strike="noStrike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3200" u="none" cap="none" strike="noStrik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idx="4294967295" type="body"/>
          </p:nvPr>
        </p:nvSpPr>
        <p:spPr>
          <a:xfrm>
            <a:off x="166800" y="1159625"/>
            <a:ext cx="8672399" cy="480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Then let's develop innovative cheap water filters or some other technology to purify water.</a:t>
            </a:r>
            <a:endParaRPr/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Firstly, purifying heavily polluted water is not cheap.</a:t>
            </a:r>
            <a:endParaRPr/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Besides, this simplistic approach completely misses the complexity of the issue.</a:t>
            </a:r>
            <a:endParaRPr/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Uncontrolled pollution and depletion of water resources and mismanagement of wastewater are also part of the problem. The solution should give consideration to all these aspects.</a:t>
            </a:r>
            <a:endParaRPr/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means we must first understand these aspects adequately...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98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3200" u="none" cap="none" strike="noStrik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idx="4294967295" type="body"/>
          </p:nvPr>
        </p:nvSpPr>
        <p:spPr>
          <a:xfrm>
            <a:off x="0" y="1905000"/>
            <a:ext cx="9144000" cy="488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Come on! There’s no need to panic...Indians have a tough immune system...our bodies can surely handle a little water contamination...</a:t>
            </a:r>
            <a:endParaRPr/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Health Effects of Water Pollution</a:t>
            </a:r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355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Water, sanitation, and hygiene-related deaths: 0.4 mi./yr. (WHO 2007). </a:t>
            </a:r>
            <a:endParaRPr/>
          </a:p>
          <a:p>
            <a:pPr indent="-355600" lvl="0" marL="355600" marR="0" rtl="0" algn="l">
              <a:lnSpc>
                <a:spcPct val="105000"/>
              </a:lnSpc>
              <a:spcBef>
                <a:spcPts val="826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The socio-economic costs of water pollution are extremely high: 1.5 mi./yr. children ( &lt;5 yrs. ) die due to water related diseases, </a:t>
            </a:r>
            <a:endParaRPr/>
          </a:p>
          <a:p>
            <a:pPr indent="-355600" lvl="0" marL="355600" marR="0" rtl="0" algn="l">
              <a:lnSpc>
                <a:spcPct val="105000"/>
              </a:lnSpc>
              <a:spcBef>
                <a:spcPts val="826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200 mi. person-days of work are lost each year in India. </a:t>
            </a:r>
            <a:endParaRPr/>
          </a:p>
          <a:p>
            <a:pPr indent="-355600" lvl="0" marL="355600" marR="0" rtl="0" algn="l">
              <a:lnSpc>
                <a:spcPct val="105000"/>
              </a:lnSpc>
              <a:spcBef>
                <a:spcPts val="826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National loss of INR 366 bi./year due to water related diseases (Parikh 2004).</a:t>
            </a:r>
            <a:r>
              <a:rPr b="0" i="0" lang="en" sz="2600" u="none" cap="none" strike="noStrike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indent="-355600" lvl="0" marL="355600" marR="0" rtl="0" algn="l">
              <a:lnSpc>
                <a:spcPct val="105000"/>
              </a:lnSpc>
              <a:spcBef>
                <a:spcPts val="826"/>
              </a:spcBef>
              <a:spcAft>
                <a:spcPts val="0"/>
              </a:spcAft>
              <a:buClr>
                <a:srgbClr val="000066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http://www.idfc.com/pdf/report/2011/Chp-19-Water-Pollution-in-India-An-Economic-Appraisal.pdf </a:t>
            </a:r>
            <a:endParaRPr/>
          </a:p>
          <a:p>
            <a:pPr indent="-355600" lvl="0" marL="355600" marR="0" rtl="0" algn="l">
              <a:lnSpc>
                <a:spcPct val="105000"/>
              </a:lnSpc>
              <a:spcBef>
                <a:spcPts val="826"/>
              </a:spcBef>
              <a:spcAft>
                <a:spcPts val="0"/>
              </a:spcAft>
              <a:buClr>
                <a:srgbClr val="000066"/>
              </a:buClr>
              <a:buFont typeface="Trebuchet MS"/>
              <a:buNone/>
            </a:pPr>
            <a:br>
              <a:rPr b="0" i="0" lang="en" sz="2400" u="none" cap="none" strike="noStrik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1" lang="en" sz="2400" u="none" cap="none" strike="noStrik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No single measure would do more to reduce disease and save lives in the developing world than bringing safe water and adequate sanitation to all."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5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" sz="2400" u="none" cap="none" strike="noStrik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UN Secretary General Kofi Annan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idx="4294967295" type="body"/>
          </p:nvPr>
        </p:nvSpPr>
        <p:spPr>
          <a:xfrm>
            <a:off x="0" y="1627075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Ok, fine. How do the infections get into our drinking water anyway?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Through untreated sewage entering water sources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and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OPEN DEFECATION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Rain washes it all into our water bodies. </a:t>
            </a:r>
            <a:endParaRPr/>
          </a:p>
        </p:txBody>
      </p:sp>
      <p:sp>
        <p:nvSpPr>
          <p:cNvPr id="270" name="Google Shape;270;p3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Watch Video: </a:t>
            </a:r>
            <a:r>
              <a:rPr b="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The Water Cycle</a:t>
            </a: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 (6.46 min).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2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</p:txBody>
      </p:sp>
      <p:sp>
        <p:nvSpPr>
          <p:cNvPr id="77" name="Google Shape;77;p12"/>
          <p:cNvSpPr txBox="1"/>
          <p:nvPr/>
        </p:nvSpPr>
        <p:spPr>
          <a:xfrm>
            <a:off x="0" y="6284525"/>
            <a:ext cx="9105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Credit: National Science Foundation, Directorate for Geosciences, Division of Earth Sciences. USA. Source: </a:t>
            </a:r>
            <a:r>
              <a:rPr b="0" i="0" lang="en" sz="15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https://www.youtube.com/watch?v=al-do-HGuIk</a:t>
            </a:r>
            <a:endParaRPr sz="1500"/>
          </a:p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Sanitation</a:t>
            </a:r>
            <a:endParaRPr/>
          </a:p>
        </p:txBody>
      </p:sp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No sanitation services for 839 mi. </a:t>
            </a:r>
            <a:endParaRPr/>
          </a:p>
          <a:p>
            <a:pPr indent="-3937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 Defecation 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14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India: &gt;50% population (</a:t>
            </a:r>
            <a:r>
              <a:rPr b="0" i="0" lang="en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638 mi.) 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ourier New"/>
              <a:buChar char="o"/>
            </a:pPr>
            <a:r>
              <a:rPr b="0" i="0" lang="en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Bangladesh and Brazil: 7%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ourier New"/>
              <a:buChar char="o"/>
            </a:pPr>
            <a:r>
              <a:rPr b="0" i="0" lang="en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China 4%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277" name="Google Shape;277;p39"/>
          <p:cNvGraphicFramePr/>
          <p:nvPr/>
        </p:nvGraphicFramePr>
        <p:xfrm>
          <a:off x="248150" y="6860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{ED0EFBF3-DCC3-458B-A83D-BA2AE2E9EB20}</a:tableStyleId>
              </a:tblPr>
              <a:tblGrid>
                <a:gridCol w="4711625"/>
                <a:gridCol w="1547100"/>
                <a:gridCol w="1371275"/>
                <a:gridCol w="126585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" sz="12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[ref]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cap="none" strike="noStrike"/>
                        <a:t>Urban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cap="none" strike="noStrike"/>
                        <a:t>Rural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cap="none" strike="noStrike"/>
                        <a:t>Total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cap="none" strike="noStrike"/>
                        <a:t>Improved water supply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cap="none" strike="noStrike"/>
                        <a:t>96%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cap="none" strike="noStrike"/>
                        <a:t>84%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cap="none" strike="noStrike"/>
                        <a:t>88%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cap="none" strike="noStrike"/>
                        <a:t>Improved sanitation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cap="none" strike="noStrike"/>
                        <a:t>54%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cap="none" strike="noStrike"/>
                        <a:t>21%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cap="none" strike="noStrike"/>
                        <a:t>31%</a:t>
                      </a:r>
                      <a:endParaRPr/>
                    </a:p>
                  </a:txBody>
                  <a:tcPr marT="25400" marB="25400" marR="25400" marL="25400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Providing Sanitation</a:t>
            </a:r>
            <a:endParaRPr/>
          </a:p>
        </p:txBody>
      </p:sp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208775" y="678500"/>
            <a:ext cx="6211199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water supply and sanitation increases water demand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But supply is already short of the demand.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It also increases the sewage to be treated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Installed treatment capacity is already far short of the requirement.</a:t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6975" y="897637"/>
            <a:ext cx="2427174" cy="208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6975" y="3090824"/>
            <a:ext cx="2427174" cy="18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6975" y="4984975"/>
            <a:ext cx="2427175" cy="18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idx="4294967295" type="body"/>
          </p:nvPr>
        </p:nvSpPr>
        <p:spPr>
          <a:xfrm>
            <a:off x="0" y="1638375"/>
            <a:ext cx="9144000" cy="516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So the solution is simple: simply provide modern sanitation to all.</a:t>
            </a:r>
            <a:endParaRPr/>
          </a:p>
        </p:txBody>
      </p:sp>
      <p:sp>
        <p:nvSpPr>
          <p:cNvPr id="294" name="Google Shape;294;p4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idx="4294967295" type="body"/>
          </p:nvPr>
        </p:nvSpPr>
        <p:spPr>
          <a:xfrm>
            <a:off x="0" y="1638375"/>
            <a:ext cx="9144000" cy="516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Then let’s treat all the sewage with the well-established sewage treatment technologies. </a:t>
            </a:r>
            <a:endParaRPr/>
          </a:p>
        </p:txBody>
      </p:sp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1325" y="852825"/>
            <a:ext cx="3367875" cy="25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Cost of Sewage Treatment</a:t>
            </a:r>
            <a:endParaRPr/>
          </a:p>
        </p:txBody>
      </p:sp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Energy costs of treatment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Conventional: 320 KWh/ML [</a:t>
            </a:r>
            <a:r>
              <a:rPr b="0" i="0" lang="en" sz="24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ref</a:t>
            </a: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Breakup of energy consumed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Aeration 60%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Anaerobic 11%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Pumping 12%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Energy requirements for treatment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9280 MWh/day (</a:t>
            </a:r>
            <a:r>
              <a:rPr b="0" i="0" lang="en" sz="24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29000MLD</a:t>
            </a: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x 320 KWh/ML with only 31% population having improved sanitation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13,449 MWh/day if 100% population enjoys improved sanitation.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In a country undergoing an ENERGY CRISIS, how can we spend large amounts of power for treating sewage?</a:t>
            </a:r>
            <a:endParaRPr/>
          </a:p>
        </p:txBody>
      </p:sp>
      <p:sp>
        <p:nvSpPr>
          <p:cNvPr id="308" name="Google Shape;308;p4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idx="4294967295" type="body"/>
          </p:nvPr>
        </p:nvSpPr>
        <p:spPr>
          <a:xfrm>
            <a:off x="0" y="1997825"/>
            <a:ext cx="9144000" cy="480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many other related complicating factors…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For instance, lack of irrigation is not the only reason for low agricultural productivity... </a:t>
            </a:r>
            <a:endParaRPr/>
          </a:p>
        </p:txBody>
      </p:sp>
      <p:sp>
        <p:nvSpPr>
          <p:cNvPr id="314" name="Google Shape;314;p44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2700" y="1057200"/>
            <a:ext cx="5274150" cy="41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208775" y="678500"/>
            <a:ext cx="39441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Land Degradation: 105 mi. ha (32.07%)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Desertification 81.45 mi. ha (24.78%)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Productivity loss of Rs. 28,500cr./yr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Equivalent to 12% loss in total value productivity of these lands.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Organic carbon inputs can be beneficial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p45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Complications: Land Degradation</a:t>
            </a:r>
            <a:endParaRPr/>
          </a:p>
        </p:txBody>
      </p:sp>
      <p:sp>
        <p:nvSpPr>
          <p:cNvPr id="322" name="Google Shape;322;p45"/>
          <p:cNvSpPr/>
          <p:nvPr/>
        </p:nvSpPr>
        <p:spPr>
          <a:xfrm>
            <a:off x="4495800" y="6298925"/>
            <a:ext cx="46481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DESERTIFICATION &amp; LAND DEGRADATION ATLAS OF INDIA Space Applications Centre (SAC), ISRO, 2007. </a:t>
            </a:r>
            <a:r>
              <a:rPr b="0" i="0" lang="en" sz="10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http://www.moef.nic.in/sites/default/files/desert_atlas.pdf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4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idx="4294967295" type="body"/>
          </p:nvPr>
        </p:nvSpPr>
        <p:spPr>
          <a:xfrm>
            <a:off x="0" y="1997825"/>
            <a:ext cx="9144000" cy="480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Many socio-environmental problems are related to overcrowding and unplanned urbanization…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Bad governance is of course an important factor causing unsustainability...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So solving India’s water crisis, is not going to be easy.  </a:t>
            </a:r>
            <a:endParaRPr/>
          </a:p>
        </p:txBody>
      </p:sp>
      <p:sp>
        <p:nvSpPr>
          <p:cNvPr id="329" name="Google Shape;329;p4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Choose a nearby river, lake, or groundwater source.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It may be conducted as a: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Field trip +  Home Assignment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Home Assignment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Class Activity (by teacher providing necessary data).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Have them fill out a form with the relevant information: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 internet resources, newspaper clippings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 government bodies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 local NGOs working in the field of water.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r>
              <a:rPr b="0" i="0" lang="en" sz="2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 it with </a:t>
            </a:r>
            <a:r>
              <a:rPr b="0" i="0" lang="en" sz="2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IS: 10500</a:t>
            </a:r>
            <a:r>
              <a:rPr b="0" i="0" lang="en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or </a:t>
            </a:r>
            <a:r>
              <a:rPr b="1" i="0" lang="en" sz="2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WHO Guidelines</a:t>
            </a:r>
            <a:endParaRPr b="0" i="0" sz="2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Identify main water quality issues (eg. hardness, coliform organisms, specific contaminants etc.)  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Identify other issues (such as eutrophication, drying out, flooding, etc.) and their causes.</a:t>
            </a:r>
            <a:endParaRPr/>
          </a:p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Activity: Water Quality in Nearby Sources</a:t>
            </a:r>
            <a:endParaRPr/>
          </a:p>
        </p:txBody>
      </p:sp>
      <p:sp>
        <p:nvSpPr>
          <p:cNvPr id="336" name="Google Shape;336;p4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342" name="Google Shape;342;p48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343" name="Google Shape;343;p4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The Hydrological Cycle</a:t>
            </a:r>
            <a:endParaRPr/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618425"/>
            <a:ext cx="8011773" cy="62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08775" y="6551050"/>
            <a:ext cx="63168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212124"/>
                </a:solidFill>
                <a:latin typeface="Arial"/>
                <a:ea typeface="Arial"/>
                <a:cs typeface="Arial"/>
                <a:sym typeface="Arial"/>
              </a:rPr>
              <a:t>Credit: NASA/JPL. Source: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https://c1.staticflickr.com/9/8210/8264025043_58e1fbef57_h.jpg</a:t>
            </a:r>
            <a:r>
              <a:rPr b="0" i="0" lang="en" sz="1100" u="none" cap="none" strike="noStrike">
                <a:solidFill>
                  <a:srgbClr val="21212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Coordinated efforts from various sectors and agencies are required.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Interventions in two areas required: </a:t>
            </a:r>
            <a:endParaRPr/>
          </a:p>
          <a:p>
            <a:pPr indent="-406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Making more water available (Supply side)</a:t>
            </a:r>
            <a:endParaRPr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indent="-406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Using water efficiently, without polluting resources (Demand Side)</a:t>
            </a:r>
            <a:endParaRPr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Agriculture</a:t>
            </a:r>
            <a:endParaRPr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Industry</a:t>
            </a:r>
            <a:endParaRPr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Domestic</a:t>
            </a:r>
            <a:endParaRPr/>
          </a:p>
        </p:txBody>
      </p:sp>
      <p:sp>
        <p:nvSpPr>
          <p:cNvPr id="349" name="Google Shape;349;p49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Evolving Solutions</a:t>
            </a:r>
            <a:endParaRPr/>
          </a:p>
        </p:txBody>
      </p:sp>
      <p:sp>
        <p:nvSpPr>
          <p:cNvPr id="350" name="Google Shape;350;p4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2362" y="-115536"/>
            <a:ext cx="5528444" cy="720879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/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India's Rainfall</a:t>
            </a:r>
            <a:endParaRPr/>
          </a:p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457200" y="1219200"/>
            <a:ext cx="3408300" cy="556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&gt;80% of India gets at least 40 cm rain.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Watershed management and rainwater harvesting is convenient for most places in India.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Solutions: Rainwater Harvesting</a:t>
            </a:r>
            <a:endParaRPr/>
          </a:p>
        </p:txBody>
      </p:sp>
      <p:sp>
        <p:nvSpPr>
          <p:cNvPr id="363" name="Google Shape;363;p51"/>
          <p:cNvSpPr txBox="1"/>
          <p:nvPr>
            <p:ph idx="1" type="body"/>
          </p:nvPr>
        </p:nvSpPr>
        <p:spPr>
          <a:xfrm>
            <a:off x="112775" y="1447800"/>
            <a:ext cx="8876400" cy="530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Rainwater harvesting</a:t>
            </a:r>
            <a:r>
              <a:rPr b="0" baseline="3000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0" baseline="30000" i="0" lang="en" sz="28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ref</a:t>
            </a:r>
            <a:r>
              <a:rPr b="0" baseline="3000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b="0" baseline="3000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b="1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drinking water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Need: 5 L/capita/day; </a:t>
            </a:r>
            <a:r>
              <a:rPr b="1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1825 L/capita/yr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Collection: L/m</a:t>
            </a:r>
            <a:r>
              <a:rPr b="0" baseline="3000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/capita per cm of avg. annual rainfall.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Assuming &gt;70% India gets at least 40 cm rain.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&gt;70% population has more than 5 m</a:t>
            </a:r>
            <a:r>
              <a:rPr b="0" baseline="3000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/capita roof area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5 m</a:t>
            </a:r>
            <a:r>
              <a:rPr b="0" baseline="3000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roof area and 40 cm rain, </a:t>
            </a:r>
            <a:r>
              <a:rPr b="1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2000L </a:t>
            </a: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collected. 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costs: </a:t>
            </a:r>
            <a:r>
              <a:rPr b="0" i="0" lang="en" sz="28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Rs. 0.50-10/L</a:t>
            </a: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(Rs. 1000-20,000/capita)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reduction through community self-help. 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Excess collected water to recharge aquifer through borewell or recharge wells. 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204325" y="228600"/>
            <a:ext cx="81776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Drinking Water: Collecting and Storing; Not Purification</a:t>
            </a:r>
            <a:endParaRPr/>
          </a:p>
        </p:txBody>
      </p:sp>
      <p:sp>
        <p:nvSpPr>
          <p:cNvPr id="369" name="Google Shape;369;p52"/>
          <p:cNvSpPr txBox="1"/>
          <p:nvPr>
            <p:ph idx="1" type="body"/>
          </p:nvPr>
        </p:nvSpPr>
        <p:spPr>
          <a:xfrm>
            <a:off x="228600" y="1371600"/>
            <a:ext cx="8698199" cy="54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800"/>
              <a:buFont typeface="Arial"/>
              <a:buChar char="●"/>
            </a:pPr>
            <a:r>
              <a:rPr b="1" i="0" lang="en" sz="2800" u="none" cap="none" strike="noStrike">
                <a:solidFill>
                  <a:srgbClr val="8520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 purification to drinking standards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removal of hardness, dissolved organic and ionic contaminants, and disinfection.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technology problem: desalination, ultrafiltration etc.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reduction requires technological advances.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800"/>
              <a:buFont typeface="Arial"/>
              <a:buChar char="●"/>
            </a:pPr>
            <a:r>
              <a:rPr b="1" i="0" lang="en" sz="2800" u="none" cap="none" strike="noStrike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Collecting and storing (already clean) rainwater</a:t>
            </a:r>
            <a:r>
              <a:rPr b="0" i="0" lang="en" sz="2800" u="none" cap="none" strike="noStrike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tech problem, with different cost options.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lower cost options are communal storage, which  involve the community owning up the responsibility to build and maintain the clean drinking water infrastructure.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consistent with a sustainable community development.</a:t>
            </a: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Activity: Rainwater Harvesting for Your Home</a:t>
            </a:r>
            <a:endParaRPr/>
          </a:p>
        </p:txBody>
      </p:sp>
      <p:sp>
        <p:nvSpPr>
          <p:cNvPr id="375" name="Google Shape;375;p53"/>
          <p:cNvSpPr txBox="1"/>
          <p:nvPr>
            <p:ph idx="1" type="body"/>
          </p:nvPr>
        </p:nvSpPr>
        <p:spPr>
          <a:xfrm>
            <a:off x="152400" y="1598225"/>
            <a:ext cx="8934300" cy="495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the total rooftop area for your family and per capita.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out the average annual rainfall for your city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the amount of rainwater falling on your roof that can be stored</a:t>
            </a:r>
            <a:endParaRPr/>
          </a:p>
          <a:p>
            <a:pPr indent="-1841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Assume 20% losses (evaporation and first wash rejected).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your own rainwater harvesting system, employing the local plumber. 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system cost. </a:t>
            </a:r>
            <a:endParaRPr/>
          </a:p>
          <a:p>
            <a:pPr indent="-25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idx="4294967295" type="body"/>
          </p:nvPr>
        </p:nvSpPr>
        <p:spPr>
          <a:xfrm>
            <a:off x="685800" y="1752600"/>
            <a:ext cx="7772400" cy="419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Other high tech and high cost options to purify water may be used in the limited cases and regions, where rainwater harvesting is not possible. 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387" name="Google Shape;387;p55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388" name="Google Shape;388;p5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>
            <p:ph idx="4294967295" type="body"/>
          </p:nvPr>
        </p:nvSpPr>
        <p:spPr>
          <a:xfrm>
            <a:off x="685800" y="1752600"/>
            <a:ext cx="7772400" cy="419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How to ensure that enough water is made available for all our other requirements?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circulates in the biosphere through the Water Cycle.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Water is directly useful for humans in only part of that cycle:</a:t>
            </a:r>
            <a:r>
              <a:rPr b="0" i="0" lang="en" sz="2800" u="none" cap="none" strike="noStrike">
                <a:solidFill>
                  <a:srgbClr val="85200C"/>
                </a:solidFill>
                <a:latin typeface="Trebuchet MS"/>
                <a:ea typeface="Trebuchet MS"/>
                <a:cs typeface="Trebuchet MS"/>
                <a:sym typeface="Trebuchet MS"/>
              </a:rPr>
              <a:t> from rainfall to until it flows to the sea.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monsoon: 80% of rainfall in June-September </a:t>
            </a:r>
            <a:r>
              <a:rPr b="0" baseline="3000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b="0" baseline="3000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ref</a:t>
            </a:r>
            <a:r>
              <a:rPr b="0" baseline="3000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Good management of water during this part can significantly increase both the quality and quantity of water available.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This is called Watershed Management.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first try to understand what is meant by a Watershed.   </a:t>
            </a:r>
            <a:endParaRPr/>
          </a:p>
        </p:txBody>
      </p:sp>
      <p:sp>
        <p:nvSpPr>
          <p:cNvPr id="400" name="Google Shape;400;p57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Making More Water Available</a:t>
            </a:r>
            <a:endParaRPr/>
          </a:p>
        </p:txBody>
      </p:sp>
      <p:sp>
        <p:nvSpPr>
          <p:cNvPr id="401" name="Google Shape;401;p5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/>
          <p:nvPr>
            <p:ph idx="1" type="body"/>
          </p:nvPr>
        </p:nvSpPr>
        <p:spPr>
          <a:xfrm>
            <a:off x="208775" y="2320375"/>
            <a:ext cx="8896800" cy="417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The area from which all the water flows to the same place (larger river, lake or ocean.)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It contains streams, rivers and underground flow.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Smaller watersheds (the size of a village) are part of larger watersheds (size of states).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Natural ecosystems (forests, wetlands) are part of the watershed.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Our homes, roads, cities are part of some watershed.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Pollutants are carried downstream with the water.</a:t>
            </a:r>
            <a:endParaRPr/>
          </a:p>
        </p:txBody>
      </p:sp>
      <p:sp>
        <p:nvSpPr>
          <p:cNvPr id="407" name="Google Shape;407;p58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</a:t>
            </a:r>
            <a:endParaRPr/>
          </a:p>
        </p:txBody>
      </p:sp>
      <p:pic>
        <p:nvPicPr>
          <p:cNvPr id="408" name="Google Shape;40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3500" y="129625"/>
            <a:ext cx="305752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8"/>
          <p:cNvSpPr txBox="1"/>
          <p:nvPr/>
        </p:nvSpPr>
        <p:spPr>
          <a:xfrm>
            <a:off x="5646650" y="1242925"/>
            <a:ext cx="3403200" cy="878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Credit: Pennsylvania Department of Environmental Protection. Source: http://www.portal.state.pa.us/portal/server.pt?open=514&amp;objID=588795&amp;mode=2</a:t>
            </a:r>
            <a:endParaRPr/>
          </a:p>
        </p:txBody>
      </p:sp>
      <p:sp>
        <p:nvSpPr>
          <p:cNvPr id="410" name="Google Shape;410;p5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principle is to slow down the flow of water after rainfall.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Water flowing over the surface can reach the ocean in a matter of days...no water for the dry months.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Water that is held up in tanks, or which infiltrates the ground, takes months or years to reach the ocean...and can be used during the dry months.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Adequate availability of water, more even distribution (in space and time) and its quality depends on good management practices throughout the watershed.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None/>
            </a:pPr>
            <a:r>
              <a:t/>
            </a:r>
            <a:endParaRPr b="0" baseline="3000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Google Shape;416;p59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Slowing the Flow of Water</a:t>
            </a:r>
            <a:endParaRPr/>
          </a:p>
        </p:txBody>
      </p:sp>
      <p:sp>
        <p:nvSpPr>
          <p:cNvPr id="417" name="Google Shape;417;p5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Natural ecosystems (consisting of plants) are part of watersheds and are essential in maintaining their health.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They improve the quality and quantity of water and available to humans.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see how...</a:t>
            </a:r>
            <a:endParaRPr/>
          </a:p>
        </p:txBody>
      </p:sp>
      <p:sp>
        <p:nvSpPr>
          <p:cNvPr id="423" name="Google Shape;423;p60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Natural Ecosystems Are Essential</a:t>
            </a:r>
            <a:endParaRPr/>
          </a:p>
        </p:txBody>
      </p:sp>
      <p:sp>
        <p:nvSpPr>
          <p:cNvPr id="424" name="Google Shape;424;p60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/>
          <p:nvPr>
            <p:ph idx="1" type="body"/>
          </p:nvPr>
        </p:nvSpPr>
        <p:spPr>
          <a:xfrm>
            <a:off x="457200" y="966250"/>
            <a:ext cx="5955899" cy="538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Raindrops impact the soil at their </a:t>
            </a:r>
            <a:r>
              <a:rPr b="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terminal velocity</a:t>
            </a: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(At sea level, 7.2-32 km/h. </a:t>
            </a:r>
            <a:r>
              <a:rPr b="0" baseline="3000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[ref]</a:t>
            </a: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Create small craters,</a:t>
            </a:r>
            <a:r>
              <a:rPr b="0" baseline="3000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[6]</a:t>
            </a: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&amp; eject soil particles upto 0.6 m vertically and 1.5 m horizontally. 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If soil is vegetated or covered with ground litter, the impact is intercepted. </a:t>
            </a:r>
            <a:endParaRPr/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43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Water trickles gently to the soil, preventing soil damage.</a:t>
            </a:r>
            <a:endParaRPr/>
          </a:p>
        </p:txBody>
      </p:sp>
      <p:sp>
        <p:nvSpPr>
          <p:cNvPr id="430" name="Google Shape;430;p61"/>
          <p:cNvSpPr txBox="1"/>
          <p:nvPr>
            <p:ph type="title"/>
          </p:nvPr>
        </p:nvSpPr>
        <p:spPr>
          <a:xfrm>
            <a:off x="457200" y="274650"/>
            <a:ext cx="85572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Plants Protect the Soil and Water?</a:t>
            </a:r>
            <a:endParaRPr/>
          </a:p>
        </p:txBody>
      </p:sp>
      <p:sp>
        <p:nvSpPr>
          <p:cNvPr id="431" name="Google Shape;431;p61"/>
          <p:cNvSpPr txBox="1"/>
          <p:nvPr/>
        </p:nvSpPr>
        <p:spPr>
          <a:xfrm>
            <a:off x="0" y="6209900"/>
            <a:ext cx="9144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 Credit: Hans Braxmeier, Pixabay. Source: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http://pixabay.com/en/downpour-rainstorm-rain-shiver-wet-8823/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2 Credit: US Department of Agriculture - </a:t>
            </a:r>
            <a:r>
              <a:rPr b="0" i="0" lang="en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WEPP 95 CD-ROM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Source: </a:t>
            </a:r>
            <a:r>
              <a:rPr b="0" i="0" lang="en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http://en.wikipedia.org/wiki/Erosion#mediaviewer/File:Water_and_soil_splashed_by_the_impact_of_a_single_raindrop.jpg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05625" y="3898500"/>
            <a:ext cx="2538374" cy="18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45200" y="1884175"/>
            <a:ext cx="2598800" cy="19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Vegetated Soils Reduce Runoff</a:t>
            </a:r>
            <a:endParaRPr/>
          </a:p>
        </p:txBody>
      </p:sp>
      <p:sp>
        <p:nvSpPr>
          <p:cNvPr id="440" name="Google Shape;440;p62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Vegetation slows runoff velocity: limits sheet erosion.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Roots hold the soil; prevent gully formation.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Vegetated soil (shade and ground litter) provides shade and moisture for soil creatures that burrow and turn the soil.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The plant root mass and ground litter adds organic matter to soil, which provides nutrients and soil carbon (humus) to the soil; improves fertility.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Some plants fix nitrogen and improve fertility. </a:t>
            </a:r>
            <a:endParaRPr/>
          </a:p>
        </p:txBody>
      </p:sp>
      <p:sp>
        <p:nvSpPr>
          <p:cNvPr id="441" name="Google Shape;441;p6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type="title"/>
          </p:nvPr>
        </p:nvSpPr>
        <p:spPr>
          <a:xfrm>
            <a:off x="76200" y="381000"/>
            <a:ext cx="89742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600" u="none" cap="none" strike="noStrike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Plants Protect the Soil and Water?</a:t>
            </a:r>
            <a:endParaRPr/>
          </a:p>
        </p:txBody>
      </p:sp>
      <p:sp>
        <p:nvSpPr>
          <p:cNvPr id="447" name="Google Shape;447;p63"/>
          <p:cNvSpPr txBox="1"/>
          <p:nvPr>
            <p:ph idx="1" type="body"/>
          </p:nvPr>
        </p:nvSpPr>
        <p:spPr>
          <a:xfrm>
            <a:off x="-76775" y="1447800"/>
            <a:ext cx="9068399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Soil rich in organic carbon → absorbs water like a sponge→ greater moisture retained → improved productivity of the the land.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Such soil has a crumbly structure (high porosity). Also, it has burrows of soil organisms like earthworms.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This leads to high rates of ground infiltration of rainwater→ high aquifer recharge; reduced runoff.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Reduced runoff and reduced silt load.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type="title"/>
          </p:nvPr>
        </p:nvSpPr>
        <p:spPr>
          <a:xfrm>
            <a:off x="270100" y="152400"/>
            <a:ext cx="87263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600" u="none" cap="none" strike="noStrike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Plants--Essential for Water Management</a:t>
            </a:r>
            <a:endParaRPr/>
          </a:p>
        </p:txBody>
      </p:sp>
      <p:graphicFrame>
        <p:nvGraphicFramePr>
          <p:cNvPr id="453" name="Google Shape;453;p64"/>
          <p:cNvGraphicFramePr/>
          <p:nvPr/>
        </p:nvGraphicFramePr>
        <p:xfrm>
          <a:off x="201400" y="107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{92FA91B9-00DD-4C4D-AEA1-8E454D12F0F7}</a:tableStyleId>
              </a:tblPr>
              <a:tblGrid>
                <a:gridCol w="5892275"/>
                <a:gridCol w="1221875"/>
                <a:gridCol w="17448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" sz="3200" u="none" cap="none" strike="noStrike"/>
                        <a:t>Rain falling on→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" sz="3200" u="none" cap="none" strike="noStrike"/>
                        <a:t>Causes: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Barren Land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Vegetated Land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Direct impact of raindrops on soil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No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Loss of soil structure, soil erosion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No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Ground infiltration, aquifer recharge, slow discharge to streams and rivers throughout the year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Low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High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Surface runoff and downstream flooding, silting of downstream dams.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High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Low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Potential downstream usability of water by humans throughout the year (via wells, borewells and rivers)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Low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0000FF"/>
                          </a:solidFill>
                        </a:rPr>
                        <a:t>High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5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as a Whole</a:t>
            </a:r>
            <a:endParaRPr/>
          </a:p>
        </p:txBody>
      </p:sp>
      <p:sp>
        <p:nvSpPr>
          <p:cNvPr id="459" name="Google Shape;459;p65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As water flows downstream after rainfall we must: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Slow it down to prevent erosion.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Store it in tanks, ponds and lakes wherever possible.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Encourage ground infiltration (aquifer recharge).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Prevent pollution (urban or agricultural pollution)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Prevent over-extraction. Plan water use based on availability.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Minimize leakages and evaporative losses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Consume consciously.</a:t>
            </a:r>
            <a:endParaRPr/>
          </a:p>
        </p:txBody>
      </p:sp>
      <p:sp>
        <p:nvSpPr>
          <p:cNvPr id="460" name="Google Shape;460;p6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Protection of vegetation in the catchment (control of deforestation, overgrazing and fire).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Terracing, contour trenches, planted bunds, swales.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Tanks, Farm ponds, percolation tanks.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Check-dams, small and medium dams.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Prevention of overuse and wastage of ground and surface water.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Planting of water conserving and locally &amp; seasonally adapted crops.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Prevention of water pollution.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Watch Video: </a:t>
            </a:r>
            <a:r>
              <a:rPr b="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Watershed Management</a:t>
            </a: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 (2.10 min)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6" name="Google Shape;466;p66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 Practices</a:t>
            </a:r>
            <a:endParaRPr/>
          </a:p>
        </p:txBody>
      </p:sp>
      <p:sp>
        <p:nvSpPr>
          <p:cNvPr id="467" name="Google Shape;467;p66"/>
          <p:cNvSpPr txBox="1"/>
          <p:nvPr/>
        </p:nvSpPr>
        <p:spPr>
          <a:xfrm>
            <a:off x="228600" y="6414950"/>
            <a:ext cx="7199699" cy="24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Credit: </a:t>
            </a:r>
            <a:r>
              <a:rPr b="0" i="0" lang="en" sz="1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WOTR India</a:t>
            </a:r>
            <a:r>
              <a:rPr b="0" i="0" lang="en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Source: </a:t>
            </a:r>
            <a:r>
              <a:rPr b="0" i="0" lang="en" sz="1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https://www.youtube.com/watch?v=Nk58syLzMF8</a:t>
            </a:r>
            <a:endParaRPr/>
          </a:p>
        </p:txBody>
      </p:sp>
      <p:sp>
        <p:nvSpPr>
          <p:cNvPr id="468" name="Google Shape;468;p6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title"/>
          </p:nvPr>
        </p:nvSpPr>
        <p:spPr>
          <a:xfrm>
            <a:off x="49826" y="381000"/>
            <a:ext cx="90192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Flood Management in Watersheds</a:t>
            </a:r>
            <a:endParaRPr/>
          </a:p>
        </p:txBody>
      </p:sp>
      <p:sp>
        <p:nvSpPr>
          <p:cNvPr id="475" name="Google Shape;475;p67"/>
          <p:cNvSpPr txBox="1"/>
          <p:nvPr>
            <p:ph idx="1" type="body"/>
          </p:nvPr>
        </p:nvSpPr>
        <p:spPr>
          <a:xfrm>
            <a:off x="0" y="1231425"/>
            <a:ext cx="9019200" cy="55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the scale of floods through better catchment management, controlling runoff, and protection of wetlands.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small dams (with fish ladders etc), bunds, percolation tanks throughout catchment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Isolation of flood threat by flood embankments, flood proofing and limiting floodplain development.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Increasing people's coping capacity with emergency planning, forecasting, warnings, evacuation, compensation and insurance.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8"/>
          <p:cNvSpPr txBox="1"/>
          <p:nvPr>
            <p:ph type="title"/>
          </p:nvPr>
        </p:nvSpPr>
        <p:spPr>
          <a:xfrm>
            <a:off x="110176" y="228600"/>
            <a:ext cx="90597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 in Watersheds</a:t>
            </a:r>
            <a:endParaRPr/>
          </a:p>
        </p:txBody>
      </p:sp>
      <p:sp>
        <p:nvSpPr>
          <p:cNvPr id="482" name="Google Shape;482;p68"/>
          <p:cNvSpPr txBox="1"/>
          <p:nvPr>
            <p:ph idx="1" type="body"/>
          </p:nvPr>
        </p:nvSpPr>
        <p:spPr>
          <a:xfrm>
            <a:off x="307025" y="1131650"/>
            <a:ext cx="8637300" cy="51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hydroelectric projects generate large amounts of power but have high socio-environmental costs. 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 watershed management programs can also generate power by: 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Distributed micro-hydro (&lt;100KW) &amp; mini-hydro (&lt;10MW) projects. 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Deploying other renewable energy sources such as wind, solar and biogas throughout the watershed...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Availability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208775" y="678500"/>
            <a:ext cx="5163299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Per capita availability of water is rapidly declining: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Yr. 1951: 5177 m</a:t>
            </a:r>
            <a:r>
              <a:rPr b="0" baseline="3000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/yr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Yr. 2001: 1816  m</a:t>
            </a:r>
            <a:r>
              <a:rPr b="0" baseline="3000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/yr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Yr. 2011: 15</a:t>
            </a:r>
            <a:r>
              <a:rPr lang="en"/>
              <a:t>88</a:t>
            </a: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m</a:t>
            </a:r>
            <a:r>
              <a:rPr b="0" baseline="3000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/yr </a:t>
            </a:r>
            <a:r>
              <a:rPr b="0" baseline="30000" i="0" lang="en" sz="24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[ref]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India is now a water-stressed country (&lt;1700 </a:t>
            </a:r>
            <a:r>
              <a:rPr b="0" i="0" lang="en" sz="24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b="0" baseline="30000" i="0" lang="en" sz="24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b="0" i="0" lang="en" sz="24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/yr </a:t>
            </a: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per capita)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128 mi. lack safe water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More than 60,000 villages without a source of drinking water.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4901" y="887900"/>
            <a:ext cx="3556600" cy="26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9425" y="4276375"/>
            <a:ext cx="3433349" cy="22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Community-driven, awareness, education, gender-equality, justice, local livelihood generation.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Watch Videos: </a:t>
            </a:r>
            <a:r>
              <a:rPr b="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Hiware Bazar: The town of 52 Millionares</a:t>
            </a: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 (9 min).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b="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he ideal village in india -- hiware bazaar</a:t>
            </a: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 (8.43min)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8" name="Google Shape;488;p69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Need for Community Involvement</a:t>
            </a:r>
            <a:endParaRPr/>
          </a:p>
        </p:txBody>
      </p:sp>
      <p:sp>
        <p:nvSpPr>
          <p:cNvPr id="489" name="Google Shape;489;p69"/>
          <p:cNvSpPr txBox="1"/>
          <p:nvPr/>
        </p:nvSpPr>
        <p:spPr>
          <a:xfrm>
            <a:off x="76200" y="6266475"/>
            <a:ext cx="7152600" cy="61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Credit: Leah Temper, </a:t>
            </a:r>
            <a:r>
              <a:rPr b="0" i="0" lang="en" sz="1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CEECEC</a:t>
            </a:r>
            <a:r>
              <a:rPr b="0" i="0" lang="en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 Source: https://www.youtube.com/watch?v=0GrUvNHYO_k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0" name="Google Shape;490;p6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Dying wisdom </a:t>
            </a:r>
            <a:endParaRPr/>
          </a:p>
        </p:txBody>
      </p:sp>
      <p:sp>
        <p:nvSpPr>
          <p:cNvPr id="497" name="Google Shape;497;p70"/>
          <p:cNvSpPr txBox="1"/>
          <p:nvPr>
            <p:ph idx="1" type="body"/>
          </p:nvPr>
        </p:nvSpPr>
        <p:spPr>
          <a:xfrm>
            <a:off x="214971" y="1194624"/>
            <a:ext cx="8809500" cy="53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Ancient methods intercepted the flow of water without ecological disturbance. </a:t>
            </a:r>
            <a:endParaRPr/>
          </a:p>
          <a:p>
            <a:pPr indent="-342900" lvl="0" marL="342900" marR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Hill and mountain regions: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Diversion channels (</a:t>
            </a:r>
            <a:r>
              <a:rPr b="0" i="1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guhls</a:t>
            </a: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1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kuhls</a:t>
            </a: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western Himalaya).</a:t>
            </a:r>
            <a:endParaRPr/>
          </a:p>
          <a:p>
            <a:pPr indent="-342900" lvl="0" marL="342900" marR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Arid and semi-arid regions:</a:t>
            </a:r>
            <a:endParaRPr/>
          </a:p>
          <a:p>
            <a:pPr indent="-228600" lvl="2" marL="1143000" marR="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Tanks (the </a:t>
            </a:r>
            <a:r>
              <a:rPr b="0" i="1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eri </a:t>
            </a: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of Tamil Nadu).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Checkdams (</a:t>
            </a:r>
            <a:r>
              <a:rPr b="0" i="1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johads</a:t>
            </a: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Rajasthan).</a:t>
            </a:r>
            <a:endParaRPr/>
          </a:p>
          <a:p>
            <a:pPr indent="-342900" lvl="0" marL="342900" marR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Plains and floodplains:</a:t>
            </a:r>
            <a:endParaRPr/>
          </a:p>
          <a:p>
            <a:pPr indent="-228600" lvl="2" marL="1143000" marR="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Inundation channels (West Bengal).</a:t>
            </a:r>
            <a:endParaRPr/>
          </a:p>
          <a:p>
            <a:pPr indent="-342900" lvl="0" marL="342900" marR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Coastal area:</a:t>
            </a:r>
            <a:endParaRPr/>
          </a:p>
          <a:p>
            <a:pPr indent="-228600" lvl="2" marL="1143000" marR="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saline water intrusion(</a:t>
            </a:r>
            <a:r>
              <a:rPr b="0" i="1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khazana</a:t>
            </a: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lands of Goa).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cost, community controlled, adapted to local ecology and offered protection from droughts and floods. </a:t>
            </a:r>
            <a:endParaRPr/>
          </a:p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Activity: Identify Your Watershed</a:t>
            </a:r>
            <a:endParaRPr/>
          </a:p>
        </p:txBody>
      </p:sp>
      <p:sp>
        <p:nvSpPr>
          <p:cNvPr id="503" name="Google Shape;503;p71"/>
          <p:cNvSpPr txBox="1"/>
          <p:nvPr>
            <p:ph idx="1" type="body"/>
          </p:nvPr>
        </p:nvSpPr>
        <p:spPr>
          <a:xfrm>
            <a:off x="157200" y="1295400"/>
            <a:ext cx="8986799" cy="419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watershed do you belong?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Classify: Well-vegetated, partly, degraded, urban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major issues?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Intervening for Solutions: 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governmental agencies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NGOs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 or join citizens groups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 associations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Legal instruments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"/>
          <p:cNvSpPr txBox="1"/>
          <p:nvPr>
            <p:ph idx="1" type="body"/>
          </p:nvPr>
        </p:nvSpPr>
        <p:spPr>
          <a:xfrm>
            <a:off x="685800" y="879775"/>
            <a:ext cx="7772400" cy="4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National Rural Employment Guarantee Act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Watershed Works Manual 2006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514" name="Google Shape;514;p73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515" name="Google Shape;515;p7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"/>
          <p:cNvSpPr txBox="1"/>
          <p:nvPr>
            <p:ph type="title"/>
          </p:nvPr>
        </p:nvSpPr>
        <p:spPr>
          <a:xfrm>
            <a:off x="457200" y="152400"/>
            <a:ext cx="82296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t/>
            </a:r>
            <a:endParaRPr b="1" i="0" sz="4000" u="none" cap="none" strike="noStrike">
              <a:solidFill>
                <a:srgbClr val="C73C3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1" name="Google Shape;521;p74"/>
          <p:cNvSpPr txBox="1"/>
          <p:nvPr>
            <p:ph idx="1" type="body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32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32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Once we have enough water available for our use, how can we maximize its benefit?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32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32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Or how do we use the minimum water to get the desired benefit?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32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5"/>
          <p:cNvSpPr txBox="1"/>
          <p:nvPr>
            <p:ph type="title"/>
          </p:nvPr>
        </p:nvSpPr>
        <p:spPr>
          <a:xfrm>
            <a:off x="457200" y="152400"/>
            <a:ext cx="82296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C73C39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Consuming Sectors</a:t>
            </a:r>
            <a:endParaRPr/>
          </a:p>
        </p:txBody>
      </p:sp>
      <p:graphicFrame>
        <p:nvGraphicFramePr>
          <p:cNvPr id="527" name="Google Shape;527;p75"/>
          <p:cNvGraphicFramePr/>
          <p:nvPr/>
        </p:nvGraphicFramePr>
        <p:xfrm>
          <a:off x="183550" y="138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{3667FA50-D8E7-4FD4-B7E6-E57422C5F8F2}</a:tableStyleId>
              </a:tblPr>
              <a:tblGrid>
                <a:gridCol w="4546625"/>
                <a:gridCol w="2094325"/>
                <a:gridCol w="2135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800">
                          <a:solidFill>
                            <a:srgbClr val="FF6600"/>
                          </a:solidFill>
                        </a:rPr>
                        <a:t>Sector</a:t>
                      </a:r>
                      <a:endParaRPr b="1" sz="2800">
                        <a:solidFill>
                          <a:srgbClr val="FF66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800">
                          <a:solidFill>
                            <a:srgbClr val="FF6600"/>
                          </a:solidFill>
                        </a:rPr>
                        <a:t>2010</a:t>
                      </a:r>
                      <a:endParaRPr b="1" sz="2800">
                        <a:solidFill>
                          <a:srgbClr val="FF66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800">
                          <a:solidFill>
                            <a:srgbClr val="FF6600"/>
                          </a:solidFill>
                        </a:rPr>
                        <a:t>2050</a:t>
                      </a:r>
                      <a:endParaRPr b="1" sz="2800">
                        <a:solidFill>
                          <a:srgbClr val="FF66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Agriculture %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78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68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Industry %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6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7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Power Development %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5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6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Domestic %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3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9.5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Other % (evaporation, environment, navigation)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8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9.5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TOTAL (BCM*)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710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1180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8" name="Google Shape;528;p75">
            <a:hlinkClick r:id="rId3"/>
          </p:cNvPr>
          <p:cNvSpPr txBox="1"/>
          <p:nvPr/>
        </p:nvSpPr>
        <p:spPr>
          <a:xfrm>
            <a:off x="-13925" y="6364700"/>
            <a:ext cx="7149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The National Commission for Integrated Water Resources Development (NCIWRD)</a:t>
            </a:r>
            <a:endParaRPr/>
          </a:p>
        </p:txBody>
      </p:sp>
      <p:sp>
        <p:nvSpPr>
          <p:cNvPr id="529" name="Google Shape;529;p75"/>
          <p:cNvSpPr txBox="1"/>
          <p:nvPr/>
        </p:nvSpPr>
        <p:spPr>
          <a:xfrm>
            <a:off x="76200" y="616180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 Billion cubic meter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6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6"/>
          <p:cNvSpPr txBox="1"/>
          <p:nvPr>
            <p:ph idx="1" type="body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76"/>
          <p:cNvSpPr txBox="1"/>
          <p:nvPr/>
        </p:nvSpPr>
        <p:spPr>
          <a:xfrm>
            <a:off x="6968825" y="5450375"/>
            <a:ext cx="1718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</a:t>
            </a:r>
            <a:endParaRPr/>
          </a:p>
        </p:txBody>
      </p:sp>
      <p:pic>
        <p:nvPicPr>
          <p:cNvPr id="537" name="Google Shape;5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00"/>
            <a:ext cx="9144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7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7"/>
          <p:cNvSpPr txBox="1"/>
          <p:nvPr>
            <p:ph idx="1" type="body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8"/>
          <p:cNvSpPr txBox="1"/>
          <p:nvPr>
            <p:ph idx="1" type="body"/>
          </p:nvPr>
        </p:nvSpPr>
        <p:spPr>
          <a:xfrm>
            <a:off x="161646" y="1219200"/>
            <a:ext cx="8830799" cy="5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800" u="none" cap="none" strike="noStrike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Water, agriculture, food and waste are inseparable. </a:t>
            </a:r>
            <a:endParaRPr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" sz="2600" u="sng">
                <a:solidFill>
                  <a:srgbClr val="000000"/>
                </a:solidFill>
              </a:rPr>
              <a:t>78</a:t>
            </a:r>
            <a:r>
              <a:rPr b="0" i="0" lang="en" sz="2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water goes for agriculture.</a:t>
            </a:r>
            <a:endParaRPr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&gt;50% food comes from irrigated land (35% of arable land).</a:t>
            </a:r>
            <a:endParaRPr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33"/>
              <a:buFont typeface="Arial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 Degradation (loss of soil carbon an</a:t>
            </a:r>
            <a:r>
              <a:rPr b="0" i="0" lang="en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moisture) affects 105 mi. ha (32.07%)-- </a:t>
            </a:r>
            <a:r>
              <a:rPr b="0" i="0" lang="en" sz="2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Rs. 28,500cr./yr loss of productivity.</a:t>
            </a: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i="0" lang="en" sz="2600" u="none" cap="none" strike="noStrike">
                <a:solidFill>
                  <a:srgbClr val="0082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input organic polycultures (agro-ecosystems) can revolutionize agriculture and water use.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b="0" i="0" lang="en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Yields of rainfed arable land (65% of total arable) can be improved drastically (15-150%)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b="0" i="0" lang="en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drastically reduce the water use of irrigated lands while providing the same yield.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b="0" i="0" lang="en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 of carbonaceous waste to soil can drastically improve productivity &amp; reduce water use.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78"/>
          <p:cNvSpPr txBox="1"/>
          <p:nvPr>
            <p:ph type="title"/>
          </p:nvPr>
        </p:nvSpPr>
        <p:spPr>
          <a:xfrm>
            <a:off x="137429" y="381000"/>
            <a:ext cx="89043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 in Agriculture (</a:t>
            </a:r>
            <a:r>
              <a:rPr lang="en"/>
              <a:t>78</a:t>
            </a: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of total)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Water-Stressed India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018725"/>
            <a:ext cx="8991599" cy="534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0" y="6352725"/>
            <a:ext cx="8001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http://www.wri.org/resources/charts-graphs/water-stress-country</a:t>
            </a:r>
            <a:endParaRPr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9"/>
          <p:cNvSpPr txBox="1"/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Food, Water, Land</a:t>
            </a:r>
            <a:endParaRPr/>
          </a:p>
        </p:txBody>
      </p:sp>
      <p:sp>
        <p:nvSpPr>
          <p:cNvPr id="556" name="Google Shape;556;p79"/>
          <p:cNvSpPr txBox="1"/>
          <p:nvPr>
            <p:ph idx="1" type="body"/>
          </p:nvPr>
        </p:nvSpPr>
        <p:spPr>
          <a:xfrm>
            <a:off x="685800" y="1752600"/>
            <a:ext cx="7772400" cy="419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Watch: 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Change the Way You Think About Food</a:t>
            </a: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(2.16min). --WWF. 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32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300 Year Old Food Forest in Vietnam</a:t>
            </a: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(6 min)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0"/>
          <p:cNvSpPr txBox="1"/>
          <p:nvPr>
            <p:ph idx="1" type="body"/>
          </p:nvPr>
        </p:nvSpPr>
        <p:spPr>
          <a:xfrm>
            <a:off x="204575" y="1257300"/>
            <a:ext cx="89022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develop highly productive low input polycultures/ intercropping/ agro-ecosystems with the following features</a:t>
            </a:r>
            <a:r>
              <a:rPr b="0" i="0" lang="en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Max. food calories/liter water</a:t>
            </a:r>
            <a:r>
              <a:rPr b="0" baseline="30000" i="0" lang="en" sz="26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[ref]</a:t>
            </a:r>
            <a:r>
              <a:rPr b="0" i="0" lang="en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</a:t>
            </a:r>
            <a:endParaRPr/>
          </a:p>
          <a:p>
            <a:pPr indent="-39370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diversity including alternative crops such as minor millets and vegetables, tree crops etc.</a:t>
            </a:r>
            <a:endParaRPr/>
          </a:p>
          <a:p>
            <a:pPr indent="-3937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Crops adapted to local conditions: temperature, drought, salinity, pest and disease resilience etc. so that minimum inputs are required.  </a:t>
            </a:r>
            <a:endParaRPr/>
          </a:p>
          <a:p>
            <a:pPr indent="-3937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Strategies such as mulching, biochar amendment to reduce soil water evaporation, retain soil moisture and nutrients.</a:t>
            </a:r>
            <a:endParaRPr/>
          </a:p>
          <a:p>
            <a:pPr indent="-3937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conservation irrigation practices such as drip irrigation.</a:t>
            </a:r>
            <a:endParaRPr/>
          </a:p>
          <a:p>
            <a:pPr indent="-3937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greywater / reclaimed water for irrigation. </a:t>
            </a:r>
            <a:endParaRPr/>
          </a:p>
          <a:p>
            <a:pPr indent="-3937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Conservation-favoring water tariffs, regulation, subsidies. 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80"/>
          <p:cNvSpPr txBox="1"/>
          <p:nvPr>
            <p:ph type="title"/>
          </p:nvPr>
        </p:nvSpPr>
        <p:spPr>
          <a:xfrm>
            <a:off x="204575" y="381000"/>
            <a:ext cx="88131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Input Organic Polycultures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1"/>
          <p:cNvSpPr txBox="1"/>
          <p:nvPr>
            <p:ph idx="1" type="body"/>
          </p:nvPr>
        </p:nvSpPr>
        <p:spPr>
          <a:xfrm>
            <a:off x="56750" y="1297650"/>
            <a:ext cx="9005099" cy="53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 runs to provide us with the products we buy. All of them need water and energy to make, distribute, use and discard. 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products contain </a:t>
            </a:r>
            <a:r>
              <a:rPr b="0" i="0" lang="en" sz="2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embodied water</a:t>
            </a: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Potato (100g)                                25L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Slice of bread (30g)                       40L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Cup of coffee (125ml)                  140L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potato crisps (200g)          185L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Glass of milk (200ml)                   200L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Hamburger (150g)                      2400L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Cotton T-shirt (medium, 500g)    4100L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 of shoes (bovine leather)     8000L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shopping drains the nation of water and energy!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consumerism reduces the crisis in water and energy.</a:t>
            </a:r>
            <a:endParaRPr/>
          </a:p>
        </p:txBody>
      </p:sp>
      <p:sp>
        <p:nvSpPr>
          <p:cNvPr id="568" name="Google Shape;568;p81"/>
          <p:cNvSpPr txBox="1"/>
          <p:nvPr>
            <p:ph type="title"/>
          </p:nvPr>
        </p:nvSpPr>
        <p:spPr>
          <a:xfrm>
            <a:off x="307350" y="381000"/>
            <a:ext cx="87543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Water Use (</a:t>
            </a:r>
            <a:r>
              <a:rPr lang="en"/>
              <a:t>6</a:t>
            </a: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of total)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2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574" name="Google Shape;574;p82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575" name="Google Shape;575;p8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3"/>
          <p:cNvSpPr txBox="1"/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Water Use </a:t>
            </a:r>
            <a:endParaRPr/>
          </a:p>
        </p:txBody>
      </p:sp>
      <p:sp>
        <p:nvSpPr>
          <p:cNvPr id="581" name="Google Shape;581;p83"/>
          <p:cNvSpPr txBox="1"/>
          <p:nvPr>
            <p:ph idx="1" type="body"/>
          </p:nvPr>
        </p:nvSpPr>
        <p:spPr>
          <a:xfrm>
            <a:off x="61575" y="1313500"/>
            <a:ext cx="9082499" cy="535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1" marL="52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1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Specialized treatment is needed for industrial effluent.</a:t>
            </a:r>
            <a:endParaRPr/>
          </a:p>
          <a:p>
            <a:pPr indent="-361950" lvl="1" marL="52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Arial"/>
              <a:buChar char="●"/>
            </a:pPr>
            <a:r>
              <a:rPr b="1" i="0" lang="en" sz="2400" u="none" cap="none" strike="noStrik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chemistry and green production processes can reduce the environmental impacts significantly. </a:t>
            </a:r>
            <a:endParaRPr/>
          </a:p>
          <a:p>
            <a:pPr indent="-361950" lvl="1" marL="52705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1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Industries must gradually evolve towards recycling water 100%; closed loop production.</a:t>
            </a:r>
            <a:endParaRPr/>
          </a:p>
          <a:p>
            <a:pPr indent="-139700" lvl="2" marL="1143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can raise production costs &amp; encourage conscientious consumption. </a:t>
            </a:r>
            <a:endParaRPr/>
          </a:p>
          <a:p>
            <a:pPr indent="-361950" lvl="1" marL="527050" marR="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1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symbiosis networks can allow exchange of material and energy streams between processes within the same industry and other industries and industry to non-food agriculture. </a:t>
            </a:r>
            <a:endParaRPr/>
          </a:p>
          <a:p>
            <a:pPr indent="-361950" lvl="1" marL="52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400"/>
              <a:buFont typeface="Arial"/>
              <a:buChar char="●"/>
            </a:pPr>
            <a:r>
              <a:rPr b="1" i="0" lang="en" sz="2400" u="none" cap="none" strike="noStrike">
                <a:solidFill>
                  <a:srgbClr val="78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low-energy water treatment and recycling where water is free of persistent and highly toxic pollutants.</a:t>
            </a:r>
            <a:endParaRPr/>
          </a:p>
          <a:p>
            <a:pPr indent="-1397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Planted filters, constructed wetlands, soil biotechnology (IIT-B), DEWATS etc.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4"/>
          <p:cNvSpPr txBox="1"/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t/>
            </a:r>
            <a:endParaRPr b="1" i="0" sz="4000" u="none" cap="none" strike="noStrike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84"/>
          <p:cNvSpPr txBox="1"/>
          <p:nvPr>
            <p:ph idx="1" type="body"/>
          </p:nvPr>
        </p:nvSpPr>
        <p:spPr>
          <a:xfrm>
            <a:off x="685800" y="1752600"/>
            <a:ext cx="7772400" cy="419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Studies of Industries having closed the water loop. </a:t>
            </a:r>
            <a:r>
              <a:rPr b="0" baseline="3000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0" baseline="30000" i="0" lang="en" sz="32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ref</a:t>
            </a:r>
            <a:r>
              <a:rPr b="0" baseline="30000" i="0" lang="e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5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593" name="Google Shape;593;p85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29"/>
              <a:buFont typeface="Noto Symbol"/>
              <a:buChar char="▪"/>
            </a:pPr>
            <a:r>
              <a:rPr b="0" i="0" lang="en" sz="22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594" name="Google Shape;594;p8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307350" y="228600"/>
            <a:ext cx="85016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Domestic Water Use in India (3-5% of total)</a:t>
            </a:r>
            <a:endParaRPr/>
          </a:p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69671" y="1143000"/>
            <a:ext cx="8969100" cy="557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scarcities are common: high pop. density relative to water availability.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Sewage contamination is a major contributor to water pollution. 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70% surface water sources polluted. 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1" i="1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68% wastewater is discharged into river, lakes and ground, untreated. 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Conventional treatment costs are high; but alternatives exist.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Sewage contains Rs 1,091 mi. of agro-fertilization value that is lost annually.</a:t>
            </a:r>
            <a:r>
              <a:rPr b="1" i="0" lang="en" sz="2800" u="none" cap="none" strike="noStrike">
                <a:solidFill>
                  <a:srgbClr val="0082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we recover this value?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Greening Domestic Water Use</a:t>
            </a:r>
            <a:endParaRPr/>
          </a:p>
        </p:txBody>
      </p:sp>
      <p:sp>
        <p:nvSpPr>
          <p:cNvPr id="606" name="Google Shape;606;p87"/>
          <p:cNvSpPr txBox="1"/>
          <p:nvPr>
            <p:ph idx="1" type="body"/>
          </p:nvPr>
        </p:nvSpPr>
        <p:spPr>
          <a:xfrm>
            <a:off x="85200" y="987000"/>
            <a:ext cx="8991899" cy="5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1" i="0" lang="en" sz="2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water, energy, waste disposal and food production systems at household/community scale.</a:t>
            </a:r>
            <a:endParaRPr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Eliminate persistent chemicals from the water use cycle to facilitate recycling and reuse. </a:t>
            </a:r>
            <a:endParaRPr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i="0" lang="en" sz="2600" u="none" cap="none" strike="noStrik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Separation of greywater from blackwater (approx. 50-50 proportion) 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b="0" i="0" lang="en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facilitates water reuse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b="0" i="0" lang="en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energy consumption and cost of treatment.</a:t>
            </a:r>
            <a:endParaRPr/>
          </a:p>
          <a:p>
            <a:pPr indent="-3937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i="0" lang="en" sz="2600" u="none" cap="none" strike="noStrik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Composting toilets can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b="0" i="0" lang="en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the household water use by nearly 50% (flush-free)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b="0" i="0" lang="en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a lot of energy.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b="0" i="0" lang="en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Yield compost with high nutrient value for agriculture or gardening.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8"/>
          <p:cNvSpPr txBox="1"/>
          <p:nvPr>
            <p:ph type="title"/>
          </p:nvPr>
        </p:nvSpPr>
        <p:spPr>
          <a:xfrm>
            <a:off x="86425" y="80375"/>
            <a:ext cx="8974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Alternative Waste</a:t>
            </a:r>
            <a:r>
              <a:rPr lang="en"/>
              <a:t>w</a:t>
            </a: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ater Treatment Methods</a:t>
            </a:r>
            <a:endParaRPr/>
          </a:p>
        </p:txBody>
      </p:sp>
      <p:sp>
        <p:nvSpPr>
          <p:cNvPr id="612" name="Google Shape;612;p88"/>
          <p:cNvSpPr txBox="1"/>
          <p:nvPr>
            <p:ph idx="1" type="body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b="1" i="0" lang="en" sz="2800" u="none" cap="none" strike="noStrik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 methods of wastewater treatment can save a lot of energy (&amp; money):</a:t>
            </a:r>
            <a:r>
              <a:rPr b="0" i="0" lang="en" sz="2800" u="none" cap="none" strike="noStrik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ourier New"/>
              <a:buChar char="o"/>
            </a:pPr>
            <a:r>
              <a:rPr b="0" i="0" lang="en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Conventional: 1800-8000 KWh/MG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o"/>
            </a:pPr>
            <a:r>
              <a:rPr b="0" i="0" lang="en" sz="2800" u="none" cap="none" strike="noStrik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 method (</a:t>
            </a:r>
            <a:r>
              <a:rPr b="0" i="0" lang="en" sz="28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Video:</a:t>
            </a:r>
            <a:r>
              <a:rPr b="0" i="0" lang="en" sz="2800" u="none" cap="none" strike="noStrik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8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Soil biotech method, IITB</a:t>
            </a:r>
            <a:r>
              <a:rPr lang="en" sz="28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7.28 min</a:t>
            </a:r>
            <a:r>
              <a:rPr b="0" i="0" lang="en" sz="2800" u="none" cap="none" strike="noStrik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 0.01 KWh/MG </a:t>
            </a:r>
            <a:r>
              <a:rPr b="0" i="0" lang="en" sz="1200" u="none" cap="none" strike="noStrik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0" i="0" lang="en" sz="12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ref1</a:t>
            </a:r>
            <a:r>
              <a:rPr b="0" i="0" lang="en" sz="1200" u="none" cap="none" strike="noStrik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ref2</a:t>
            </a:r>
            <a:r>
              <a:rPr b="0" i="0" lang="en" sz="1200" u="none" cap="none" strike="noStrik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ref3</a:t>
            </a:r>
            <a:r>
              <a:rPr b="0" i="0" lang="en" sz="1200" u="none" cap="none" strike="noStrik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o"/>
            </a:pPr>
            <a:r>
              <a:rPr b="1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Planted filters, </a:t>
            </a:r>
            <a:r>
              <a:rPr b="1" i="0" lang="en" sz="28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constructed wetlands</a:t>
            </a:r>
            <a:r>
              <a:rPr b="1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" sz="28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DEWATS</a:t>
            </a:r>
            <a:r>
              <a:rPr b="1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etc.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ourier New"/>
              <a:buChar char="o"/>
            </a:pPr>
            <a:r>
              <a:rPr b="0" i="0" lang="en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substantial benefits (like compost, agricultural produce, biogas etc.)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ourier New"/>
              <a:buChar char="o"/>
            </a:pPr>
            <a:r>
              <a:rPr b="0" i="0" lang="en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have longer treatment times and greater land requirements.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3" name="Google Shape;613;p8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4294967295" type="body"/>
          </p:nvPr>
        </p:nvSpPr>
        <p:spPr>
          <a:xfrm>
            <a:off x="0" y="1672250"/>
            <a:ext cx="9144000" cy="5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3200" u="none" cap="none" strike="noStrik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Why can’t we build more dams to increase water supply?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3200" u="none" cap="none" strike="noStrik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32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99" y="1396475"/>
            <a:ext cx="8981575" cy="54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89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Alternative Wastewater Treatment</a:t>
            </a:r>
            <a:endParaRPr/>
          </a:p>
        </p:txBody>
      </p:sp>
      <p:sp>
        <p:nvSpPr>
          <p:cNvPr id="620" name="Google Shape;620;p89"/>
          <p:cNvSpPr txBox="1"/>
          <p:nvPr/>
        </p:nvSpPr>
        <p:spPr>
          <a:xfrm>
            <a:off x="761325" y="609600"/>
            <a:ext cx="74798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Subsurface flow constructed wetlands (SFCW)</a:t>
            </a:r>
            <a:endParaRPr/>
          </a:p>
        </p:txBody>
      </p:sp>
      <p:sp>
        <p:nvSpPr>
          <p:cNvPr id="621" name="Google Shape;621;p8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2" name="Google Shape;622;p89"/>
          <p:cNvSpPr/>
          <p:nvPr/>
        </p:nvSpPr>
        <p:spPr>
          <a:xfrm>
            <a:off x="1143000" y="6553200"/>
            <a:ext cx="81534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http://upload.wikimedia.org/wikipedia/commons/7/73/SchemConstructedWetlandSewage.jpg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0"/>
          <p:cNvSpPr txBox="1"/>
          <p:nvPr/>
        </p:nvSpPr>
        <p:spPr>
          <a:xfrm>
            <a:off x="151334" y="97375"/>
            <a:ext cx="2729700" cy="668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Domestic Effluent (Sewage)</a:t>
            </a:r>
            <a:endParaRPr/>
          </a:p>
        </p:txBody>
      </p:sp>
      <p:cxnSp>
        <p:nvCxnSpPr>
          <p:cNvPr id="628" name="Google Shape;628;p90"/>
          <p:cNvCxnSpPr>
            <a:stCxn id="627" idx="2"/>
          </p:cNvCxnSpPr>
          <p:nvPr/>
        </p:nvCxnSpPr>
        <p:spPr>
          <a:xfrm>
            <a:off x="1516184" y="765775"/>
            <a:ext cx="1009500" cy="204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29" name="Google Shape;629;p90"/>
          <p:cNvSpPr txBox="1"/>
          <p:nvPr/>
        </p:nvSpPr>
        <p:spPr>
          <a:xfrm>
            <a:off x="1488694" y="2812802"/>
            <a:ext cx="2074199" cy="640499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Effluent Treatment Plant</a:t>
            </a:r>
            <a:endParaRPr/>
          </a:p>
        </p:txBody>
      </p:sp>
      <p:sp>
        <p:nvSpPr>
          <p:cNvPr id="630" name="Google Shape;630;p90"/>
          <p:cNvSpPr txBox="1"/>
          <p:nvPr/>
        </p:nvSpPr>
        <p:spPr>
          <a:xfrm>
            <a:off x="3975371" y="4455075"/>
            <a:ext cx="1349999" cy="400499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Sludge</a:t>
            </a:r>
            <a:endParaRPr/>
          </a:p>
        </p:txBody>
      </p:sp>
      <p:cxnSp>
        <p:nvCxnSpPr>
          <p:cNvPr id="631" name="Google Shape;631;p90"/>
          <p:cNvCxnSpPr>
            <a:stCxn id="629" idx="2"/>
            <a:endCxn id="630" idx="0"/>
          </p:cNvCxnSpPr>
          <p:nvPr/>
        </p:nvCxnSpPr>
        <p:spPr>
          <a:xfrm>
            <a:off x="2525794" y="3453301"/>
            <a:ext cx="2124600" cy="100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32" name="Google Shape;632;p90"/>
          <p:cNvSpPr txBox="1"/>
          <p:nvPr/>
        </p:nvSpPr>
        <p:spPr>
          <a:xfrm>
            <a:off x="6012496" y="4904000"/>
            <a:ext cx="2068799" cy="6257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 Application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(Pollution?)</a:t>
            </a:r>
            <a:endParaRPr/>
          </a:p>
        </p:txBody>
      </p:sp>
      <p:cxnSp>
        <p:nvCxnSpPr>
          <p:cNvPr id="633" name="Google Shape;633;p90"/>
          <p:cNvCxnSpPr>
            <a:endCxn id="632" idx="1"/>
          </p:cNvCxnSpPr>
          <p:nvPr/>
        </p:nvCxnSpPr>
        <p:spPr>
          <a:xfrm>
            <a:off x="5319496" y="4641800"/>
            <a:ext cx="693000" cy="57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34" name="Google Shape;634;p90"/>
          <p:cNvSpPr txBox="1"/>
          <p:nvPr/>
        </p:nvSpPr>
        <p:spPr>
          <a:xfrm>
            <a:off x="4805260" y="3467302"/>
            <a:ext cx="2509199" cy="445799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electricity, inputs</a:t>
            </a:r>
            <a:endParaRPr/>
          </a:p>
        </p:txBody>
      </p:sp>
      <p:sp>
        <p:nvSpPr>
          <p:cNvPr id="635" name="Google Shape;635;p90"/>
          <p:cNvSpPr txBox="1"/>
          <p:nvPr/>
        </p:nvSpPr>
        <p:spPr>
          <a:xfrm>
            <a:off x="5832723" y="162375"/>
            <a:ext cx="3169499" cy="242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system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output of value-added products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external inputs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infrastructure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long-term profitability </a:t>
            </a:r>
            <a:endParaRPr/>
          </a:p>
        </p:txBody>
      </p:sp>
      <p:cxnSp>
        <p:nvCxnSpPr>
          <p:cNvPr id="636" name="Google Shape;636;p90"/>
          <p:cNvCxnSpPr>
            <a:stCxn id="634" idx="0"/>
            <a:endCxn id="629" idx="3"/>
          </p:cNvCxnSpPr>
          <p:nvPr/>
        </p:nvCxnSpPr>
        <p:spPr>
          <a:xfrm rot="10800000">
            <a:off x="3562960" y="3133102"/>
            <a:ext cx="2496900" cy="3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37" name="Google Shape;637;p90"/>
          <p:cNvSpPr txBox="1"/>
          <p:nvPr/>
        </p:nvSpPr>
        <p:spPr>
          <a:xfrm>
            <a:off x="2525794" y="6112977"/>
            <a:ext cx="1352100" cy="59369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Reclaimed Water</a:t>
            </a:r>
            <a:endParaRPr/>
          </a:p>
        </p:txBody>
      </p:sp>
      <p:cxnSp>
        <p:nvCxnSpPr>
          <p:cNvPr id="638" name="Google Shape;638;p90"/>
          <p:cNvCxnSpPr/>
          <p:nvPr/>
        </p:nvCxnSpPr>
        <p:spPr>
          <a:xfrm>
            <a:off x="2524950" y="3445050"/>
            <a:ext cx="793500" cy="275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39" name="Google Shape;639;p90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1"/>
          <p:cNvSpPr txBox="1"/>
          <p:nvPr/>
        </p:nvSpPr>
        <p:spPr>
          <a:xfrm>
            <a:off x="151334" y="325975"/>
            <a:ext cx="2772599" cy="679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Domestic Effluent (Sewage)</a:t>
            </a:r>
            <a:endParaRPr/>
          </a:p>
        </p:txBody>
      </p:sp>
      <p:cxnSp>
        <p:nvCxnSpPr>
          <p:cNvPr id="645" name="Google Shape;645;p91"/>
          <p:cNvCxnSpPr>
            <a:stCxn id="644" idx="2"/>
          </p:cNvCxnSpPr>
          <p:nvPr/>
        </p:nvCxnSpPr>
        <p:spPr>
          <a:xfrm>
            <a:off x="1537633" y="1005175"/>
            <a:ext cx="829200" cy="99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46" name="Google Shape;646;p91"/>
          <p:cNvSpPr txBox="1"/>
          <p:nvPr/>
        </p:nvSpPr>
        <p:spPr>
          <a:xfrm>
            <a:off x="1329821" y="1999702"/>
            <a:ext cx="2074199" cy="640499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wetland with ducks</a:t>
            </a:r>
            <a:endParaRPr/>
          </a:p>
        </p:txBody>
      </p:sp>
      <p:cxnSp>
        <p:nvCxnSpPr>
          <p:cNvPr id="647" name="Google Shape;647;p91"/>
          <p:cNvCxnSpPr>
            <a:stCxn id="646" idx="3"/>
          </p:cNvCxnSpPr>
          <p:nvPr/>
        </p:nvCxnSpPr>
        <p:spPr>
          <a:xfrm>
            <a:off x="3404020" y="2319951"/>
            <a:ext cx="1233000" cy="12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48" name="Google Shape;648;p91"/>
          <p:cNvSpPr txBox="1"/>
          <p:nvPr/>
        </p:nvSpPr>
        <p:spPr>
          <a:xfrm>
            <a:off x="2963321" y="6155777"/>
            <a:ext cx="881399" cy="59369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Eggs</a:t>
            </a:r>
            <a:endParaRPr/>
          </a:p>
        </p:txBody>
      </p:sp>
      <p:cxnSp>
        <p:nvCxnSpPr>
          <p:cNvPr id="649" name="Google Shape;649;p91"/>
          <p:cNvCxnSpPr>
            <a:endCxn id="648" idx="0"/>
          </p:cNvCxnSpPr>
          <p:nvPr/>
        </p:nvCxnSpPr>
        <p:spPr>
          <a:xfrm>
            <a:off x="2366921" y="2640077"/>
            <a:ext cx="1037100" cy="351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50" name="Google Shape;650;p91"/>
          <p:cNvSpPr txBox="1"/>
          <p:nvPr/>
        </p:nvSpPr>
        <p:spPr>
          <a:xfrm>
            <a:off x="5072067" y="162375"/>
            <a:ext cx="3930156" cy="242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 system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output of value-added products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external inputs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infrastructure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Drastically higher long-term profitability </a:t>
            </a:r>
            <a:endParaRPr/>
          </a:p>
        </p:txBody>
      </p:sp>
      <p:cxnSp>
        <p:nvCxnSpPr>
          <p:cNvPr id="651" name="Google Shape;651;p91"/>
          <p:cNvCxnSpPr>
            <a:stCxn id="646" idx="2"/>
          </p:cNvCxnSpPr>
          <p:nvPr/>
        </p:nvCxnSpPr>
        <p:spPr>
          <a:xfrm flipH="1">
            <a:off x="1928621" y="2640201"/>
            <a:ext cx="438300" cy="347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52" name="Google Shape;652;p91"/>
          <p:cNvSpPr txBox="1"/>
          <p:nvPr/>
        </p:nvSpPr>
        <p:spPr>
          <a:xfrm>
            <a:off x="1252619" y="6112977"/>
            <a:ext cx="1352100" cy="59369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Reclaimed Water</a:t>
            </a:r>
            <a:endParaRPr/>
          </a:p>
        </p:txBody>
      </p:sp>
      <p:sp>
        <p:nvSpPr>
          <p:cNvPr id="653" name="Google Shape;653;p91"/>
          <p:cNvSpPr txBox="1"/>
          <p:nvPr/>
        </p:nvSpPr>
        <p:spPr>
          <a:xfrm>
            <a:off x="4046521" y="6135677"/>
            <a:ext cx="1544700" cy="59369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/>
          </a:p>
        </p:txBody>
      </p:sp>
      <p:sp>
        <p:nvSpPr>
          <p:cNvPr id="654" name="Google Shape;654;p91"/>
          <p:cNvSpPr txBox="1"/>
          <p:nvPr/>
        </p:nvSpPr>
        <p:spPr>
          <a:xfrm>
            <a:off x="3704171" y="4944527"/>
            <a:ext cx="2074199" cy="640499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Biogas or Pyrolysis Plant</a:t>
            </a:r>
            <a:endParaRPr/>
          </a:p>
        </p:txBody>
      </p:sp>
      <p:sp>
        <p:nvSpPr>
          <p:cNvPr id="655" name="Google Shape;655;p91"/>
          <p:cNvSpPr txBox="1"/>
          <p:nvPr/>
        </p:nvSpPr>
        <p:spPr>
          <a:xfrm>
            <a:off x="3129096" y="3530703"/>
            <a:ext cx="3015900" cy="736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 Biomass (e.g. water hyacinth, algae)</a:t>
            </a:r>
            <a:endParaRPr/>
          </a:p>
        </p:txBody>
      </p:sp>
      <p:cxnSp>
        <p:nvCxnSpPr>
          <p:cNvPr id="656" name="Google Shape;656;p91"/>
          <p:cNvCxnSpPr>
            <a:stCxn id="655" idx="2"/>
            <a:endCxn id="654" idx="0"/>
          </p:cNvCxnSpPr>
          <p:nvPr/>
        </p:nvCxnSpPr>
        <p:spPr>
          <a:xfrm>
            <a:off x="4637046" y="4267503"/>
            <a:ext cx="104100" cy="67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657" name="Google Shape;657;p91"/>
          <p:cNvCxnSpPr>
            <a:stCxn id="654" idx="2"/>
            <a:endCxn id="653" idx="0"/>
          </p:cNvCxnSpPr>
          <p:nvPr/>
        </p:nvCxnSpPr>
        <p:spPr>
          <a:xfrm>
            <a:off x="4741271" y="5585026"/>
            <a:ext cx="77700" cy="55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58" name="Google Shape;658;p91"/>
          <p:cNvSpPr txBox="1"/>
          <p:nvPr/>
        </p:nvSpPr>
        <p:spPr>
          <a:xfrm>
            <a:off x="5857884" y="5751675"/>
            <a:ext cx="3298341" cy="10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Adapted from: </a:t>
            </a:r>
            <a:r>
              <a:rPr b="0" i="0" lang="en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http://www.indiangreenservice.com/resources.html</a:t>
            </a:r>
            <a:endParaRPr/>
          </a:p>
        </p:txBody>
      </p:sp>
      <p:sp>
        <p:nvSpPr>
          <p:cNvPr id="659" name="Google Shape;659;p9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2"/>
          <p:cNvSpPr txBox="1"/>
          <p:nvPr>
            <p:ph type="title"/>
          </p:nvPr>
        </p:nvSpPr>
        <p:spPr>
          <a:xfrm>
            <a:off x="0" y="-30175"/>
            <a:ext cx="91440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for Multiple Related Problems</a:t>
            </a:r>
            <a:endParaRPr/>
          </a:p>
        </p:txBody>
      </p:sp>
      <p:sp>
        <p:nvSpPr>
          <p:cNvPr id="665" name="Google Shape;665;p92"/>
          <p:cNvSpPr txBox="1"/>
          <p:nvPr>
            <p:ph idx="1" type="body"/>
          </p:nvPr>
        </p:nvSpPr>
        <p:spPr>
          <a:xfrm>
            <a:off x="0" y="814325"/>
            <a:ext cx="9144000" cy="59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A water-management strategy that: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29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Treats wastewater to domestic use quality (pathogen removal, BOD reduction, turbidity and odor removal).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229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7F6000"/>
                </a:solidFill>
                <a:latin typeface="Trebuchet MS"/>
                <a:ea typeface="Trebuchet MS"/>
                <a:cs typeface="Trebuchet MS"/>
                <a:sym typeface="Trebuchet MS"/>
              </a:rPr>
              <a:t>Provides reclaimed water (reduces the need to extract water from environmental sources.)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00"/>
              </a:buClr>
              <a:buSzPts val="2229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003300"/>
                </a:solidFill>
                <a:latin typeface="Trebuchet MS"/>
                <a:ea typeface="Trebuchet MS"/>
                <a:cs typeface="Trebuchet MS"/>
                <a:sym typeface="Trebuchet MS"/>
              </a:rPr>
              <a:t>Consumes less energy or...PROVIDES ENERGY!!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229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Is low cost or...GENERATES REVENUE!!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29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Consumes less space or provides multiple uses of the same space.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29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Provides other products such as food or wood (reduces the need for irrigation elsewhere)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29"/>
              <a:buFont typeface="Courier New"/>
              <a:buChar char="o"/>
            </a:pPr>
            <a:r>
              <a:rPr b="0" i="0" lang="en" sz="2400" u="none" cap="none" strike="noStrike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Reduces problems of urbanization by providing green spaces, recreation.</a:t>
            </a: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</p:txBody>
      </p:sp>
      <p:sp>
        <p:nvSpPr>
          <p:cNvPr id="666" name="Google Shape;666;p9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3"/>
          <p:cNvSpPr/>
          <p:nvPr/>
        </p:nvSpPr>
        <p:spPr>
          <a:xfrm>
            <a:off x="7599400" y="1853525"/>
            <a:ext cx="1263175" cy="3578700"/>
          </a:xfrm>
          <a:custGeom>
            <a:rect b="b" l="l" r="r" t="t"/>
            <a:pathLst>
              <a:path extrusionOk="0" h="143148" w="50527">
                <a:moveTo>
                  <a:pt x="0" y="143148"/>
                </a:moveTo>
                <a:cubicBezTo>
                  <a:pt x="5798" y="139726"/>
                  <a:pt x="26994" y="134403"/>
                  <a:pt x="34789" y="122617"/>
                </a:cubicBezTo>
                <a:cubicBezTo>
                  <a:pt x="42583" y="110830"/>
                  <a:pt x="44199" y="91344"/>
                  <a:pt x="46766" y="72429"/>
                </a:cubicBezTo>
                <a:cubicBezTo>
                  <a:pt x="49332" y="53513"/>
                  <a:pt x="51233" y="21196"/>
                  <a:pt x="50188" y="9125"/>
                </a:cubicBezTo>
                <a:cubicBezTo>
                  <a:pt x="49142" y="-2946"/>
                  <a:pt x="42108" y="1520"/>
                  <a:pt x="40492" y="0"/>
                </a:cubicBezTo>
              </a:path>
            </a:pathLst>
          </a:cu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93"/>
          <p:cNvSpPr/>
          <p:nvPr/>
        </p:nvSpPr>
        <p:spPr>
          <a:xfrm>
            <a:off x="354072" y="1696675"/>
            <a:ext cx="914875" cy="3421875"/>
          </a:xfrm>
          <a:custGeom>
            <a:rect b="b" l="l" r="r" t="t"/>
            <a:pathLst>
              <a:path extrusionOk="0" h="136875" w="36595">
                <a:moveTo>
                  <a:pt x="36595" y="136875"/>
                </a:moveTo>
                <a:cubicBezTo>
                  <a:pt x="31367" y="128320"/>
                  <a:pt x="10931" y="104652"/>
                  <a:pt x="5228" y="85547"/>
                </a:cubicBezTo>
                <a:cubicBezTo>
                  <a:pt x="-475" y="66441"/>
                  <a:pt x="-1426" y="36499"/>
                  <a:pt x="2376" y="22242"/>
                </a:cubicBezTo>
                <a:cubicBezTo>
                  <a:pt x="6178" y="7984"/>
                  <a:pt x="23762" y="3707"/>
                  <a:pt x="28040" y="0"/>
                </a:cubicBezTo>
              </a:path>
            </a:pathLst>
          </a:cu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93"/>
          <p:cNvSpPr/>
          <p:nvPr/>
        </p:nvSpPr>
        <p:spPr>
          <a:xfrm>
            <a:off x="1885439" y="5845700"/>
            <a:ext cx="4231150" cy="863775"/>
          </a:xfrm>
          <a:custGeom>
            <a:rect b="b" l="l" r="r" t="t"/>
            <a:pathLst>
              <a:path extrusionOk="0" h="34551" w="169246">
                <a:moveTo>
                  <a:pt x="433" y="0"/>
                </a:moveTo>
                <a:cubicBezTo>
                  <a:pt x="1763" y="3897"/>
                  <a:pt x="-4414" y="17775"/>
                  <a:pt x="8418" y="23383"/>
                </a:cubicBezTo>
                <a:cubicBezTo>
                  <a:pt x="21250" y="28991"/>
                  <a:pt x="57275" y="32317"/>
                  <a:pt x="77426" y="33648"/>
                </a:cubicBezTo>
                <a:cubicBezTo>
                  <a:pt x="97577" y="34978"/>
                  <a:pt x="114020" y="34598"/>
                  <a:pt x="129324" y="31367"/>
                </a:cubicBezTo>
                <a:cubicBezTo>
                  <a:pt x="144627" y="28135"/>
                  <a:pt x="162592" y="17109"/>
                  <a:pt x="169246" y="1425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93"/>
          <p:cNvSpPr txBox="1"/>
          <p:nvPr>
            <p:ph type="title"/>
          </p:nvPr>
        </p:nvSpPr>
        <p:spPr>
          <a:xfrm>
            <a:off x="0" y="-30175"/>
            <a:ext cx="91440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Schematic of a Multi-Utility System</a:t>
            </a:r>
            <a:endParaRPr/>
          </a:p>
        </p:txBody>
      </p:sp>
      <p:pic>
        <p:nvPicPr>
          <p:cNvPr id="675" name="Google Shape;67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825" y="1012000"/>
            <a:ext cx="1192099" cy="105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4025" y="4484550"/>
            <a:ext cx="1289700" cy="12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6950" y="1313272"/>
            <a:ext cx="1684694" cy="1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2599" y="6018475"/>
            <a:ext cx="980778" cy="8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0762" y="798037"/>
            <a:ext cx="1064066" cy="844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93"/>
          <p:cNvCxnSpPr>
            <a:stCxn id="675" idx="2"/>
            <a:endCxn id="676" idx="0"/>
          </p:cNvCxnSpPr>
          <p:nvPr/>
        </p:nvCxnSpPr>
        <p:spPr>
          <a:xfrm>
            <a:off x="1759875" y="2070574"/>
            <a:ext cx="159000" cy="2414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681" name="Google Shape;681;p93"/>
          <p:cNvCxnSpPr>
            <a:stCxn id="676" idx="3"/>
          </p:cNvCxnSpPr>
          <p:nvPr/>
        </p:nvCxnSpPr>
        <p:spPr>
          <a:xfrm>
            <a:off x="2563725" y="5129000"/>
            <a:ext cx="3610800" cy="27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682" name="Google Shape;682;p93"/>
          <p:cNvCxnSpPr>
            <a:stCxn id="677" idx="2"/>
            <a:endCxn id="676" idx="0"/>
          </p:cNvCxnSpPr>
          <p:nvPr/>
        </p:nvCxnSpPr>
        <p:spPr>
          <a:xfrm flipH="1">
            <a:off x="1918997" y="2575172"/>
            <a:ext cx="5790300" cy="190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83" name="Google Shape;683;p93"/>
          <p:cNvSpPr txBox="1"/>
          <p:nvPr/>
        </p:nvSpPr>
        <p:spPr>
          <a:xfrm rot="-887209">
            <a:off x="2510849" y="928198"/>
            <a:ext cx="1860723" cy="5718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Waste</a:t>
            </a:r>
            <a:endParaRPr/>
          </a:p>
        </p:txBody>
      </p:sp>
      <p:cxnSp>
        <p:nvCxnSpPr>
          <p:cNvPr id="684" name="Google Shape;684;p93"/>
          <p:cNvCxnSpPr>
            <a:stCxn id="677" idx="1"/>
            <a:endCxn id="675" idx="3"/>
          </p:cNvCxnSpPr>
          <p:nvPr/>
        </p:nvCxnSpPr>
        <p:spPr>
          <a:xfrm rot="10800000">
            <a:off x="2355850" y="1541322"/>
            <a:ext cx="4511100" cy="40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85" name="Google Shape;685;p93"/>
          <p:cNvSpPr txBox="1"/>
          <p:nvPr/>
        </p:nvSpPr>
        <p:spPr>
          <a:xfrm rot="258525">
            <a:off x="5920834" y="1847475"/>
            <a:ext cx="1289745" cy="5719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Milk</a:t>
            </a:r>
            <a:endParaRPr/>
          </a:p>
        </p:txBody>
      </p:sp>
      <p:sp>
        <p:nvSpPr>
          <p:cNvPr id="686" name="Google Shape;686;p93"/>
          <p:cNvSpPr txBox="1"/>
          <p:nvPr/>
        </p:nvSpPr>
        <p:spPr>
          <a:xfrm rot="-1055353">
            <a:off x="4337052" y="3267628"/>
            <a:ext cx="1870343" cy="5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cattle waste</a:t>
            </a:r>
            <a:endParaRPr/>
          </a:p>
        </p:txBody>
      </p:sp>
      <p:sp>
        <p:nvSpPr>
          <p:cNvPr id="687" name="Google Shape;687;p93"/>
          <p:cNvSpPr txBox="1"/>
          <p:nvPr/>
        </p:nvSpPr>
        <p:spPr>
          <a:xfrm rot="942446">
            <a:off x="1628111" y="6353931"/>
            <a:ext cx="1289867" cy="5721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Sludge</a:t>
            </a:r>
            <a:endParaRPr/>
          </a:p>
        </p:txBody>
      </p:sp>
      <p:sp>
        <p:nvSpPr>
          <p:cNvPr id="688" name="Google Shape;688;p93"/>
          <p:cNvSpPr txBox="1"/>
          <p:nvPr/>
        </p:nvSpPr>
        <p:spPr>
          <a:xfrm>
            <a:off x="3822108" y="6092310"/>
            <a:ext cx="2321528" cy="84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Vermicompost</a:t>
            </a:r>
            <a:endParaRPr/>
          </a:p>
        </p:txBody>
      </p:sp>
      <p:sp>
        <p:nvSpPr>
          <p:cNvPr id="689" name="Google Shape;689;p93"/>
          <p:cNvSpPr txBox="1"/>
          <p:nvPr/>
        </p:nvSpPr>
        <p:spPr>
          <a:xfrm rot="5135832">
            <a:off x="1347742" y="2845682"/>
            <a:ext cx="1289605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Sewage</a:t>
            </a:r>
            <a:endParaRPr/>
          </a:p>
        </p:txBody>
      </p:sp>
      <p:cxnSp>
        <p:nvCxnSpPr>
          <p:cNvPr id="690" name="Google Shape;690;p93"/>
          <p:cNvCxnSpPr>
            <a:endCxn id="675" idx="2"/>
          </p:cNvCxnSpPr>
          <p:nvPr/>
        </p:nvCxnSpPr>
        <p:spPr>
          <a:xfrm rot="10800000">
            <a:off x="1759875" y="2070574"/>
            <a:ext cx="4246500" cy="3278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91" name="Google Shape;691;p93"/>
          <p:cNvSpPr txBox="1"/>
          <p:nvPr/>
        </p:nvSpPr>
        <p:spPr>
          <a:xfrm rot="2290736">
            <a:off x="2532445" y="2537351"/>
            <a:ext cx="1289556" cy="5718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</p:txBody>
      </p:sp>
      <p:sp>
        <p:nvSpPr>
          <p:cNvPr id="692" name="Google Shape;692;p93"/>
          <p:cNvSpPr txBox="1"/>
          <p:nvPr/>
        </p:nvSpPr>
        <p:spPr>
          <a:xfrm rot="-4860270">
            <a:off x="-58460" y="2184427"/>
            <a:ext cx="1289358" cy="57193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Biogas</a:t>
            </a:r>
            <a:endParaRPr/>
          </a:p>
        </p:txBody>
      </p:sp>
      <p:sp>
        <p:nvSpPr>
          <p:cNvPr id="693" name="Google Shape;693;p93"/>
          <p:cNvSpPr txBox="1"/>
          <p:nvPr/>
        </p:nvSpPr>
        <p:spPr>
          <a:xfrm rot="240074">
            <a:off x="2846018" y="4816699"/>
            <a:ext cx="3164312" cy="844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Biodigester effluent</a:t>
            </a:r>
            <a:endParaRPr/>
          </a:p>
        </p:txBody>
      </p:sp>
      <p:sp>
        <p:nvSpPr>
          <p:cNvPr id="694" name="Google Shape;694;p93"/>
          <p:cNvSpPr txBox="1"/>
          <p:nvPr/>
        </p:nvSpPr>
        <p:spPr>
          <a:xfrm rot="-5009551">
            <a:off x="7706981" y="3127328"/>
            <a:ext cx="1860889" cy="571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Cattle feed</a:t>
            </a:r>
            <a:endParaRPr/>
          </a:p>
        </p:txBody>
      </p:sp>
      <p:sp>
        <p:nvSpPr>
          <p:cNvPr id="695" name="Google Shape;695;p93"/>
          <p:cNvSpPr/>
          <p:nvPr/>
        </p:nvSpPr>
        <p:spPr>
          <a:xfrm>
            <a:off x="2266600" y="839150"/>
            <a:ext cx="5107283" cy="642498"/>
          </a:xfrm>
          <a:custGeom>
            <a:rect b="b" l="l" r="r" t="t"/>
            <a:pathLst>
              <a:path extrusionOk="0" h="29168" w="196283">
                <a:moveTo>
                  <a:pt x="0" y="29168"/>
                </a:moveTo>
                <a:cubicBezTo>
                  <a:pt x="9125" y="25271"/>
                  <a:pt x="36785" y="10538"/>
                  <a:pt x="54750" y="5786"/>
                </a:cubicBezTo>
                <a:cubicBezTo>
                  <a:pt x="72714" y="1033"/>
                  <a:pt x="85641" y="-1152"/>
                  <a:pt x="107789" y="653"/>
                </a:cubicBezTo>
                <a:cubicBezTo>
                  <a:pt x="129936" y="2458"/>
                  <a:pt x="173185" y="13674"/>
                  <a:pt x="187633" y="16621"/>
                </a:cubicBezTo>
                <a:cubicBezTo>
                  <a:pt x="202080" y="19567"/>
                  <a:pt x="193335" y="18046"/>
                  <a:pt x="194476" y="18332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0" y="3460250"/>
            <a:ext cx="715400" cy="6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93"/>
          <p:cNvSpPr/>
          <p:nvPr/>
        </p:nvSpPr>
        <p:spPr>
          <a:xfrm>
            <a:off x="2423825" y="1924800"/>
            <a:ext cx="4730150" cy="2309775"/>
          </a:xfrm>
          <a:custGeom>
            <a:rect b="b" l="l" r="r" t="t"/>
            <a:pathLst>
              <a:path extrusionOk="0" h="92391" w="189206">
                <a:moveTo>
                  <a:pt x="178508" y="92391"/>
                </a:moveTo>
                <a:cubicBezTo>
                  <a:pt x="177937" y="84786"/>
                  <a:pt x="204837" y="62164"/>
                  <a:pt x="175086" y="46766"/>
                </a:cubicBezTo>
                <a:cubicBezTo>
                  <a:pt x="145334" y="31367"/>
                  <a:pt x="29181" y="7794"/>
                  <a:pt x="0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93"/>
          <p:cNvSpPr txBox="1"/>
          <p:nvPr/>
        </p:nvSpPr>
        <p:spPr>
          <a:xfrm rot="678152">
            <a:off x="3551182" y="2098202"/>
            <a:ext cx="3196085" cy="84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Treated water for domestic use</a:t>
            </a:r>
            <a:endParaRPr/>
          </a:p>
        </p:txBody>
      </p:sp>
      <p:sp>
        <p:nvSpPr>
          <p:cNvPr id="699" name="Google Shape;699;p9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0" name="Google Shape;700;p93"/>
          <p:cNvPicPr preferRelativeResize="0"/>
          <p:nvPr/>
        </p:nvPicPr>
        <p:blipFill rotWithShape="1">
          <a:blip r:embed="rId9">
            <a:alphaModFix/>
          </a:blip>
          <a:srcRect b="27055" l="17420" r="22860" t="14676"/>
          <a:stretch/>
        </p:blipFill>
        <p:spPr>
          <a:xfrm>
            <a:off x="6019800" y="4343400"/>
            <a:ext cx="243840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4"/>
          <p:cNvSpPr txBox="1"/>
          <p:nvPr>
            <p:ph idx="1" type="body"/>
          </p:nvPr>
        </p:nvSpPr>
        <p:spPr>
          <a:xfrm>
            <a:off x="0" y="814325"/>
            <a:ext cx="9144000" cy="59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Treated water returned for domestic use.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Vermicompost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Biogas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Food (fruits and vegetables)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Milk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Wood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6" name="Google Shape;706;p94"/>
          <p:cNvSpPr txBox="1"/>
          <p:nvPr>
            <p:ph type="title"/>
          </p:nvPr>
        </p:nvSpPr>
        <p:spPr>
          <a:xfrm>
            <a:off x="0" y="-30175"/>
            <a:ext cx="91440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Potential System Outputs</a:t>
            </a:r>
            <a:endParaRPr/>
          </a:p>
        </p:txBody>
      </p:sp>
      <p:sp>
        <p:nvSpPr>
          <p:cNvPr id="707" name="Google Shape;707;p94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5"/>
          <p:cNvSpPr txBox="1"/>
          <p:nvPr>
            <p:ph type="title"/>
          </p:nvPr>
        </p:nvSpPr>
        <p:spPr>
          <a:xfrm>
            <a:off x="0" y="-30175"/>
            <a:ext cx="91440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Planted Filter</a:t>
            </a:r>
            <a:endParaRPr/>
          </a:p>
        </p:txBody>
      </p:sp>
      <p:pic>
        <p:nvPicPr>
          <p:cNvPr id="713" name="Google Shape;71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750" y="3921181"/>
            <a:ext cx="4083011" cy="287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5639" y="874137"/>
            <a:ext cx="4083012" cy="301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50" y="814325"/>
            <a:ext cx="4850601" cy="6043676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9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6"/>
          <p:cNvSpPr/>
          <p:nvPr/>
        </p:nvSpPr>
        <p:spPr>
          <a:xfrm>
            <a:off x="76200" y="3275112"/>
            <a:ext cx="88392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Video:  </a:t>
            </a:r>
            <a:r>
              <a:rPr b="0" i="0" lang="en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Smart &amp; Ecological Use of Roofs</a:t>
            </a: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(5.10)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resources: </a:t>
            </a:r>
            <a:r>
              <a:rPr b="0" i="0" lang="en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http://www.sswm.info/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9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7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4000" u="none" cap="none" strike="noStrik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can I do?</a:t>
            </a:r>
            <a:endParaRPr/>
          </a:p>
        </p:txBody>
      </p:sp>
      <p:sp>
        <p:nvSpPr>
          <p:cNvPr id="729" name="Google Shape;729;p97"/>
          <p:cNvSpPr txBox="1"/>
          <p:nvPr>
            <p:ph idx="1" type="body"/>
          </p:nvPr>
        </p:nvSpPr>
        <p:spPr>
          <a:xfrm>
            <a:off x="86917" y="1342090"/>
            <a:ext cx="8992800" cy="52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 personal water use (domestic, gardening, etc)‏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 only what you need. Shop less and waste nothing!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Install/build home greywater recycling systems.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the recycled water for a kitchen garden.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water-conserving toilets or composting toilets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 / repair leaking taps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natural domestic and personal cleaners and cosmetics. Avoid toxic chemicals in the home and garden. 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rainwater harvesting.</a:t>
            </a:r>
            <a:endParaRPr/>
          </a:p>
          <a:p>
            <a:pPr indent="-3556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Disseminate information on efficient technologies, organic farming.</a:t>
            </a:r>
            <a:endParaRPr/>
          </a:p>
          <a:p>
            <a:pPr indent="114300" lvl="0" marL="0" marR="0" rtl="0" algn="l">
              <a:lnSpc>
                <a:spcPct val="10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8"/>
          <p:cNvSpPr txBox="1"/>
          <p:nvPr>
            <p:ph idx="4294967295" type="body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b="0" i="0" lang="en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5" name="Google Shape;735;p9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Dammed Rivers--Damned Lives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208775" y="678500"/>
            <a:ext cx="6278399" cy="58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Unacceptable socio-environmental impacts </a:t>
            </a:r>
            <a:r>
              <a:rPr b="0" baseline="3000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b="0" baseline="30000" i="0" lang="en" sz="2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ref</a:t>
            </a:r>
            <a:r>
              <a:rPr b="0" baseline="3000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Unfavorable benefit:cost ratio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Large scale displacements of populations; poor compensation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Disproportionate share of losses borne by people who enjoy little benefits.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Downstream impacts unaccounted. 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Reduced sediment and freshwater discharge to floodplains, riverine and estuarine ecosystems.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b="0" i="0" lang="en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Severe disruptions in migratory fauna.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b="0" i="0" lang="en" sz="2800" u="none" cap="none" strike="noStrik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Major people’s agitations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7300" y="1026550"/>
            <a:ext cx="2656699" cy="16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7300" y="2938100"/>
            <a:ext cx="2656700" cy="153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9"/>
          <p:cNvSpPr txBox="1"/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b="1" i="0" lang="en" sz="32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Extra Resources</a:t>
            </a:r>
            <a:endParaRPr b="1" i="0" sz="3200" u="none" cap="none" strike="noStrike">
              <a:solidFill>
                <a:srgbClr val="00387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1" name="Google Shape;741;p99"/>
          <p:cNvSpPr txBox="1"/>
          <p:nvPr>
            <p:ph idx="1" type="body"/>
          </p:nvPr>
        </p:nvSpPr>
        <p:spPr>
          <a:xfrm>
            <a:off x="208775" y="1066800"/>
            <a:ext cx="88968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1016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What is Watershed Development? (2.10min)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Drainage System in India | 3D Animated Education Video of Class 9, 10 | ncert history</a:t>
            </a:r>
            <a:r>
              <a:rPr b="0" i="0" lang="en" sz="2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(9min)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Environmental Science</a:t>
            </a:r>
            <a:r>
              <a:rPr b="0" i="0" lang="en" sz="2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videos on Consortium on Educational Communication-UGC.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1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t/>
            </a:r>
            <a:endParaRPr b="0" i="0" sz="2800" u="none" cap="none" strike="noStrik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2" name="Google Shape;742;p9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3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